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
  </p:notesMasterIdLst>
  <p:sldIdLst>
    <p:sldId id="256" r:id="rId2"/>
    <p:sldId id="257" r:id="rId3"/>
    <p:sldId id="258" r:id="rId4"/>
    <p:sldId id="263" r:id="rId5"/>
    <p:sldId id="264" r:id="rId6"/>
    <p:sldId id="262" r:id="rId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 roundtripDataSignature="AMtx7mhpukj5pqtRuHLAAaBr3ERcj54M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858" autoAdjust="0"/>
  </p:normalViewPr>
  <p:slideViewPr>
    <p:cSldViewPr snapToGrid="0">
      <p:cViewPr>
        <p:scale>
          <a:sx n="39" d="100"/>
          <a:sy n="39" d="100"/>
        </p:scale>
        <p:origin x="2714" y="4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viewProps" Target="viewProps.xml"/><Relationship Id="rId4" Type="http://schemas.openxmlformats.org/officeDocument/2006/relationships/slide" Target="slides/slide3.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Hello, my name is Gianluca Pavan, I’m working with Arsenàl.IT and I am a member of the IHE IT Infrastructure Technical Committee. Today, I am going to tell you about the new ITI work named Document Subscription for Mobile, or </a:t>
            </a:r>
            <a:r>
              <a:rPr lang="en-US" dirty="0" err="1"/>
              <a:t>DSUBm</a:t>
            </a:r>
            <a:r>
              <a:rPr lang="en-US" dirty="0"/>
              <a:t>, integration profile. This is the first publication of the </a:t>
            </a:r>
            <a:r>
              <a:rPr lang="en-US" dirty="0" err="1"/>
              <a:t>DSUBm</a:t>
            </a:r>
            <a:r>
              <a:rPr lang="en-US" dirty="0"/>
              <a:t> profile. So, I will provide a brief introduction on the </a:t>
            </a:r>
            <a:r>
              <a:rPr lang="en-US" dirty="0" err="1"/>
              <a:t>DSUBm</a:t>
            </a:r>
            <a:r>
              <a:rPr lang="en-US" dirty="0"/>
              <a:t>, discussing the needs that led to the drafting of this profile. Then, I will present the profile in brief, focusing on the main points. Finally, I will present the open issues that arose during the writing of the profile, to which we </a:t>
            </a:r>
            <a:r>
              <a:rPr lang="it-IT" dirty="0" err="1"/>
              <a:t>would</a:t>
            </a:r>
            <a:r>
              <a:rPr lang="it-IT" dirty="0"/>
              <a:t> </a:t>
            </a:r>
            <a:r>
              <a:rPr lang="en-US" dirty="0"/>
              <a:t>greatly appreciate the community’s feedback.</a:t>
            </a:r>
          </a:p>
        </p:txBody>
      </p:sp>
      <p:sp>
        <p:nvSpPr>
          <p:cNvPr id="89" name="Google Shape;8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81a938d3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for Documents, IHE provides a great tool for searching and retrieving them through RESTful functionality [Mobile Access to Health Documents (MHD)]. But, for now, it does not provide a common framework for subscribing to them from </a:t>
            </a:r>
            <a:r>
              <a:rPr lang="en-US" dirty="0" err="1"/>
              <a:t>RESTfull</a:t>
            </a:r>
            <a:r>
              <a:rPr lang="en-US" dirty="0"/>
              <a:t> applications, while it is possible through non-mobile applications (DSUB).</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Clr>
                <a:srgbClr val="595959"/>
              </a:buClr>
              <a:buSzPts val="2000"/>
              <a:buNone/>
            </a:pPr>
            <a:r>
              <a:rPr lang="en-US" sz="1100" dirty="0">
                <a:solidFill>
                  <a:srgbClr val="595959"/>
                </a:solidFill>
                <a:latin typeface="Arial"/>
                <a:ea typeface="Arial"/>
                <a:cs typeface="Arial"/>
                <a:sym typeface="Arial"/>
              </a:rPr>
              <a:t>The goal of the Document Subscription for Mobile (</a:t>
            </a:r>
            <a:r>
              <a:rPr lang="en-US" sz="1100" dirty="0" err="1">
                <a:solidFill>
                  <a:srgbClr val="595959"/>
                </a:solidFill>
                <a:latin typeface="Arial"/>
                <a:ea typeface="Arial"/>
                <a:cs typeface="Arial"/>
                <a:sym typeface="Arial"/>
              </a:rPr>
              <a:t>DSUBm</a:t>
            </a:r>
            <a:r>
              <a:rPr lang="en-US" sz="1100" dirty="0">
                <a:solidFill>
                  <a:srgbClr val="595959"/>
                </a:solidFill>
                <a:latin typeface="Arial"/>
                <a:ea typeface="Arial"/>
                <a:cs typeface="Arial"/>
                <a:sym typeface="Arial"/>
              </a:rPr>
              <a:t>) profile is to define a common Document subscription and notification framework for RESTful applications.</a:t>
            </a:r>
          </a:p>
          <a:p>
            <a:pPr marL="0" lvl="0" indent="0" algn="l" rtl="0">
              <a:lnSpc>
                <a:spcPct val="100000"/>
              </a:lnSpc>
              <a:spcBef>
                <a:spcPts val="0"/>
              </a:spcBef>
              <a:spcAft>
                <a:spcPts val="0"/>
              </a:spcAft>
              <a:buClr>
                <a:srgbClr val="595959"/>
              </a:buClr>
              <a:buSzPts val="2000"/>
              <a:buNone/>
            </a:pPr>
            <a:endParaRPr lang="en-US" sz="1100" dirty="0">
              <a:solidFill>
                <a:srgbClr val="595959"/>
              </a:solidFill>
              <a:latin typeface="Arial"/>
              <a:ea typeface="Arial"/>
              <a:cs typeface="Arial"/>
              <a:sym typeface="Arial"/>
            </a:endParaRPr>
          </a:p>
          <a:p>
            <a:pPr marL="0" lvl="0" indent="0" algn="l" rtl="0">
              <a:lnSpc>
                <a:spcPct val="100000"/>
              </a:lnSpc>
              <a:spcBef>
                <a:spcPts val="0"/>
              </a:spcBef>
              <a:spcAft>
                <a:spcPts val="0"/>
              </a:spcAft>
              <a:buNone/>
            </a:pPr>
            <a:r>
              <a:rPr lang="en-US" sz="1100" dirty="0">
                <a:solidFill>
                  <a:srgbClr val="595959"/>
                </a:solidFill>
                <a:latin typeface="Arial"/>
                <a:ea typeface="Arial"/>
                <a:cs typeface="Arial"/>
                <a:sym typeface="Arial"/>
              </a:rPr>
              <a:t>The profile aims to ensure the usability of this framework with:</a:t>
            </a:r>
          </a:p>
          <a:p>
            <a:pPr marL="171450" lvl="0" indent="-171450" algn="l" rtl="0">
              <a:lnSpc>
                <a:spcPct val="100000"/>
              </a:lnSpc>
              <a:spcBef>
                <a:spcPts val="0"/>
              </a:spcBef>
              <a:spcAft>
                <a:spcPts val="0"/>
              </a:spcAft>
            </a:pPr>
            <a:r>
              <a:rPr lang="en-US" sz="1100" dirty="0">
                <a:solidFill>
                  <a:srgbClr val="595959"/>
                </a:solidFill>
                <a:latin typeface="Arial"/>
                <a:ea typeface="Arial"/>
                <a:cs typeface="Arial"/>
                <a:sym typeface="Arial"/>
              </a:rPr>
              <a:t>RESTful-only environment, as MHDS</a:t>
            </a:r>
          </a:p>
          <a:p>
            <a:pPr marL="171450" lvl="0" indent="-171450" algn="l" rtl="0">
              <a:lnSpc>
                <a:spcPct val="100000"/>
              </a:lnSpc>
              <a:spcBef>
                <a:spcPts val="0"/>
              </a:spcBef>
              <a:spcAft>
                <a:spcPts val="0"/>
              </a:spcAft>
            </a:pPr>
            <a:r>
              <a:rPr lang="en-US" sz="1100" dirty="0">
                <a:solidFill>
                  <a:srgbClr val="595959"/>
                </a:solidFill>
                <a:latin typeface="Arial"/>
                <a:ea typeface="Arial"/>
                <a:cs typeface="Arial"/>
                <a:sym typeface="Arial"/>
              </a:rPr>
              <a:t>Different non-mobile profiles, as </a:t>
            </a:r>
            <a:r>
              <a:rPr lang="en-US" sz="1100" dirty="0" err="1">
                <a:solidFill>
                  <a:srgbClr val="595959"/>
                </a:solidFill>
                <a:latin typeface="Arial"/>
                <a:ea typeface="Arial"/>
                <a:cs typeface="Arial"/>
                <a:sym typeface="Arial"/>
              </a:rPr>
              <a:t>XDS.b</a:t>
            </a:r>
            <a:r>
              <a:rPr lang="en-US" sz="1100" dirty="0">
                <a:solidFill>
                  <a:srgbClr val="595959"/>
                </a:solidFill>
                <a:latin typeface="Arial"/>
                <a:ea typeface="Arial"/>
                <a:cs typeface="Arial"/>
                <a:sym typeface="Arial"/>
              </a:rPr>
              <a:t> and DSUB</a:t>
            </a:r>
          </a:p>
          <a:p>
            <a:pPr marL="457200" lvl="0" indent="0" algn="l" rtl="0">
              <a:lnSpc>
                <a:spcPct val="100000"/>
              </a:lnSpc>
              <a:spcBef>
                <a:spcPts val="1200"/>
              </a:spcBef>
              <a:spcAft>
                <a:spcPts val="0"/>
              </a:spcAft>
              <a:buNone/>
            </a:pPr>
            <a:endParaRPr lang="en-US" sz="1100" dirty="0">
              <a:solidFill>
                <a:srgbClr val="595959"/>
              </a:solidFill>
              <a:latin typeface="Arial"/>
              <a:ea typeface="Arial"/>
              <a:cs typeface="Arial"/>
              <a:sym typeface="Arial"/>
            </a:endParaRPr>
          </a:p>
          <a:p>
            <a:pPr marL="0" lvl="0" indent="0" algn="l" rtl="0">
              <a:spcBef>
                <a:spcPts val="0"/>
              </a:spcBef>
              <a:spcAft>
                <a:spcPts val="0"/>
              </a:spcAft>
              <a:buNone/>
            </a:pPr>
            <a:r>
              <a:rPr lang="en-US" sz="1100" dirty="0">
                <a:solidFill>
                  <a:srgbClr val="595959"/>
                </a:solidFill>
                <a:latin typeface="Arial"/>
                <a:ea typeface="Arial"/>
                <a:cs typeface="Arial"/>
                <a:sym typeface="Arial"/>
              </a:rPr>
              <a:t>This profile intends to grant the same functionality as the DSUB profile and its supplement regarding Document subscription, but also adding some other functionalities.</a:t>
            </a:r>
            <a:endParaRPr lang="en-US" sz="1100" dirty="0"/>
          </a:p>
          <a:p>
            <a:pPr marL="0" lvl="0" indent="0" algn="l" rtl="0">
              <a:lnSpc>
                <a:spcPct val="100000"/>
              </a:lnSpc>
              <a:spcBef>
                <a:spcPts val="0"/>
              </a:spcBef>
              <a:spcAft>
                <a:spcPts val="0"/>
              </a:spcAft>
              <a:buSzPts val="1100"/>
              <a:buNone/>
            </a:pPr>
            <a:endParaRPr dirty="0"/>
          </a:p>
        </p:txBody>
      </p:sp>
      <p:sp>
        <p:nvSpPr>
          <p:cNvPr id="99" name="Google Shape;99;g2981a938d3a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a:t>
            </a:r>
            <a:r>
              <a:rPr lang="en-US" dirty="0" err="1"/>
              <a:t>DSUBm</a:t>
            </a:r>
            <a:r>
              <a:rPr lang="en-US" dirty="0"/>
              <a:t> profile is based on the FHIR R4B version and is intended to be compliant with what is defined by the Subscription R5 Backport, a subscription framework that wants to bring the same subscription capabilities of the R5 to those implementing earlier versions.  The choice to use the R4B version and to follow the Subscription Backport allows for the use of many of the concepts and features related to subscription provided by the R5 version, that are a step up from what was provided by R4 version.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a:t>
            </a:r>
            <a:r>
              <a:rPr lang="en-US" dirty="0" err="1"/>
              <a:t>DSUBm</a:t>
            </a:r>
            <a:r>
              <a:rPr lang="en-US" dirty="0"/>
              <a:t> profile in Volume 1 describes the actors and transactions and defines the options for Document subscription in RESTful mode. Basically, the profile defines the subscriptions for </a:t>
            </a:r>
            <a:r>
              <a:rPr lang="en-US" dirty="0" err="1"/>
              <a:t>DocumentEntry</a:t>
            </a:r>
            <a:r>
              <a:rPr lang="en-US" dirty="0"/>
              <a:t> and </a:t>
            </a:r>
            <a:r>
              <a:rPr lang="en-US" dirty="0" err="1"/>
              <a:t>SubmissionSets</a:t>
            </a:r>
            <a:r>
              <a:rPr lang="en-US" dirty="0"/>
              <a:t>, considering the creation of these objects as the main trigger events for notification. The options also include subscribing to Folders and allow you to also consider the update or deletion of these objects as trigger events for notifications. The options defined by the profile mainly allow modularity in implementations, allowing effort to be minimized based on the purpose of the implementation itself.</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a:t>
            </a:r>
            <a:r>
              <a:rPr lang="en-US" dirty="0" err="1"/>
              <a:t>DSUBm</a:t>
            </a:r>
            <a:r>
              <a:rPr lang="en-US" dirty="0"/>
              <a:t> profile defines, in Volume 2, the </a:t>
            </a:r>
            <a:r>
              <a:rPr lang="en-US" dirty="0" err="1"/>
              <a:t>SubscriptionTopics</a:t>
            </a:r>
            <a:r>
              <a:rPr lang="en-US" dirty="0"/>
              <a:t> Resource for Document subscription and technically details the events that trigger notifications. It defines a way to search and retrieve these </a:t>
            </a:r>
            <a:r>
              <a:rPr lang="en-US" dirty="0" err="1"/>
              <a:t>SubscriptionTopics</a:t>
            </a:r>
            <a:r>
              <a:rPr lang="en-US" dirty="0"/>
              <a:t>, make a subscription or cancel it and communicate the events to the Resource Notification Broker so that it can evaluate whether to generate a notification. It also defines the various types of notifications and a way to search and retrieve Subscriptions, their status and also any past events for which notifications may have been missed.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a:t>
            </a:r>
            <a:r>
              <a:rPr lang="en-US" dirty="0" err="1"/>
              <a:t>DSUBm</a:t>
            </a:r>
            <a:r>
              <a:rPr lang="en-US" dirty="0"/>
              <a:t> profile also modifies the DSUB profile to introduce subscription search functionality.</a:t>
            </a:r>
            <a:endParaRPr dirty="0"/>
          </a:p>
        </p:txBody>
      </p:sp>
      <p:sp>
        <p:nvSpPr>
          <p:cNvPr id="107" name="Google Shape;1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81a938d3a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While completing this work, we encountered some issues that we’d like to hear your feedback on. </a:t>
            </a:r>
          </a:p>
          <a:p>
            <a:pPr marL="0" lvl="0" indent="0" algn="l" rtl="0">
              <a:lnSpc>
                <a:spcPct val="100000"/>
              </a:lnSpc>
              <a:spcBef>
                <a:spcPts val="0"/>
              </a:spcBef>
              <a:spcAft>
                <a:spcPts val="0"/>
              </a:spcAft>
              <a:buSzPts val="1100"/>
              <a:buNone/>
            </a:pPr>
            <a:endParaRPr lang="it-IT" dirty="0"/>
          </a:p>
          <a:p>
            <a:pPr marL="0" lvl="0" indent="0" algn="l" rtl="0">
              <a:lnSpc>
                <a:spcPct val="100000"/>
              </a:lnSpc>
              <a:spcBef>
                <a:spcPts val="0"/>
              </a:spcBef>
              <a:spcAft>
                <a:spcPts val="0"/>
              </a:spcAft>
              <a:buSzPts val="1100"/>
              <a:buNone/>
            </a:pPr>
            <a:r>
              <a:rPr lang="en-US" b="0" i="0" dirty="0">
                <a:solidFill>
                  <a:srgbClr val="202124"/>
                </a:solidFill>
                <a:effectLst/>
                <a:latin typeface="arial" panose="020B0604020202020204" pitchFamily="34" charset="0"/>
              </a:rPr>
              <a:t>As mentioned before, the profile is based on the R4B version of FHIR. We would like to hear feedback from the community on whether there are any compelling arguments to use the R4 version of FHIR instead.</a:t>
            </a:r>
          </a:p>
          <a:p>
            <a:pPr marL="0" lvl="0" indent="0" algn="l" rtl="0">
              <a:lnSpc>
                <a:spcPct val="100000"/>
              </a:lnSpc>
              <a:spcBef>
                <a:spcPts val="0"/>
              </a:spcBef>
              <a:spcAft>
                <a:spcPts val="0"/>
              </a:spcAft>
              <a:buSzPts val="1100"/>
              <a:buNone/>
            </a:pPr>
            <a:endParaRPr lang="en-US" b="0" i="0" dirty="0">
              <a:solidFill>
                <a:srgbClr val="202124"/>
              </a:solidFill>
              <a:effectLst/>
              <a:latin typeface="arial" panose="020B0604020202020204" pitchFamily="34" charset="0"/>
            </a:endParaRPr>
          </a:p>
          <a:p>
            <a:pPr marL="0" lvl="0" indent="0" algn="l" rtl="0">
              <a:lnSpc>
                <a:spcPct val="100000"/>
              </a:lnSpc>
              <a:spcBef>
                <a:spcPts val="0"/>
              </a:spcBef>
              <a:spcAft>
                <a:spcPts val="0"/>
              </a:spcAft>
              <a:buSzPts val="1100"/>
              <a:buNone/>
            </a:pPr>
            <a:r>
              <a:rPr lang="en-US" sz="1100" dirty="0">
                <a:solidFill>
                  <a:srgbClr val="595959"/>
                </a:solidFill>
                <a:latin typeface="Arial"/>
                <a:cs typeface="Arial"/>
                <a:sym typeface="Arial"/>
              </a:rPr>
              <a:t>Also, the </a:t>
            </a:r>
            <a:r>
              <a:rPr lang="en-US" sz="1100" dirty="0" err="1">
                <a:solidFill>
                  <a:srgbClr val="595959"/>
                </a:solidFill>
                <a:latin typeface="Arial"/>
                <a:cs typeface="Arial"/>
                <a:sym typeface="Arial"/>
              </a:rPr>
              <a:t>DUSBm</a:t>
            </a:r>
            <a:r>
              <a:rPr lang="en-US" sz="1100" dirty="0">
                <a:solidFill>
                  <a:srgbClr val="595959"/>
                </a:solidFill>
                <a:latin typeface="Arial"/>
                <a:cs typeface="Arial"/>
                <a:sym typeface="Arial"/>
              </a:rPr>
              <a:t> profile proposed a changes to the DSUB profile in order to extend DSUB with a </a:t>
            </a:r>
            <a:r>
              <a:rPr lang="en-US" sz="1100" dirty="0" err="1">
                <a:solidFill>
                  <a:srgbClr val="595959"/>
                </a:solidFill>
                <a:latin typeface="Arial"/>
                <a:cs typeface="Arial"/>
                <a:sym typeface="Arial"/>
              </a:rPr>
              <a:t>RESTfull</a:t>
            </a:r>
            <a:r>
              <a:rPr lang="en-US" sz="1100" dirty="0">
                <a:solidFill>
                  <a:srgbClr val="595959"/>
                </a:solidFill>
                <a:latin typeface="Arial"/>
                <a:cs typeface="Arial"/>
                <a:sym typeface="Arial"/>
              </a:rPr>
              <a:t> search functionality of the subscriptions. </a:t>
            </a:r>
            <a:r>
              <a:rPr lang="en-US" b="0" i="0" dirty="0">
                <a:solidFill>
                  <a:srgbClr val="202124"/>
                </a:solidFill>
                <a:effectLst/>
                <a:latin typeface="arial" panose="020B0604020202020204" pitchFamily="34" charset="0"/>
              </a:rPr>
              <a:t>We would like to ask to the community if</a:t>
            </a:r>
            <a:r>
              <a:rPr lang="en-US" sz="1100" dirty="0">
                <a:solidFill>
                  <a:srgbClr val="595959"/>
                </a:solidFill>
                <a:latin typeface="Arial"/>
                <a:cs typeface="Arial"/>
                <a:sym typeface="Arial"/>
              </a:rPr>
              <a:t> this functionality is something useful to extend DSUB or if the proposed change is too challenging.</a:t>
            </a:r>
          </a:p>
          <a:p>
            <a:pPr marL="0" lvl="0" indent="0" algn="l" rtl="0">
              <a:lnSpc>
                <a:spcPct val="100000"/>
              </a:lnSpc>
              <a:spcBef>
                <a:spcPts val="0"/>
              </a:spcBef>
              <a:spcAft>
                <a:spcPts val="0"/>
              </a:spcAft>
              <a:buSzPts val="1100"/>
              <a:buNone/>
            </a:pPr>
            <a:endParaRPr lang="en-US" sz="1100" dirty="0">
              <a:solidFill>
                <a:srgbClr val="595959"/>
              </a:solidFill>
              <a:latin typeface="Arial"/>
              <a:cs typeface="Arial"/>
              <a:sym typeface="Arial"/>
            </a:endParaRPr>
          </a:p>
          <a:p>
            <a:pPr marL="0" lvl="0" indent="0" algn="l" rtl="0">
              <a:lnSpc>
                <a:spcPct val="100000"/>
              </a:lnSpc>
              <a:spcBef>
                <a:spcPts val="0"/>
              </a:spcBef>
              <a:spcAft>
                <a:spcPts val="0"/>
              </a:spcAft>
              <a:buSzPts val="1100"/>
              <a:buNone/>
            </a:pPr>
            <a:r>
              <a:rPr lang="en-US" dirty="0"/>
              <a:t>Regarding notifications instead, the </a:t>
            </a:r>
            <a:r>
              <a:rPr lang="en-US" dirty="0" err="1"/>
              <a:t>DSUBm</a:t>
            </a:r>
            <a:r>
              <a:rPr lang="en-US" dirty="0"/>
              <a:t> profile tries to define a common way to manage problems that may occur when sending notifications. What we would like to collect from the community as feedback is if what has been defined needs to be revised, or even if there are other points to focus on.</a:t>
            </a:r>
            <a:endParaRPr lang="en-US" sz="1100" dirty="0">
              <a:solidFill>
                <a:srgbClr val="595959"/>
              </a:solidFill>
              <a:latin typeface="Arial"/>
              <a:cs typeface="Arial"/>
              <a:sym typeface="Arial"/>
            </a:endParaRPr>
          </a:p>
          <a:p>
            <a:pPr marL="0" lvl="0" indent="0" algn="l" rtl="0">
              <a:lnSpc>
                <a:spcPct val="100000"/>
              </a:lnSpc>
              <a:spcBef>
                <a:spcPts val="0"/>
              </a:spcBef>
              <a:spcAft>
                <a:spcPts val="0"/>
              </a:spcAft>
              <a:buSzPts val="1100"/>
              <a:buNone/>
            </a:pPr>
            <a:endParaRPr lang="en-US" sz="1100" dirty="0">
              <a:solidFill>
                <a:srgbClr val="595959"/>
              </a:solidFill>
              <a:latin typeface="Arial"/>
              <a:cs typeface="Arial"/>
              <a:sym typeface="Arial"/>
            </a:endParaRPr>
          </a:p>
          <a:p>
            <a:pPr marL="0" lvl="0" indent="0" algn="l" rtl="0">
              <a:lnSpc>
                <a:spcPct val="100000"/>
              </a:lnSpc>
              <a:spcBef>
                <a:spcPts val="0"/>
              </a:spcBef>
              <a:spcAft>
                <a:spcPts val="0"/>
              </a:spcAft>
              <a:buSzPts val="1100"/>
              <a:buNone/>
            </a:pPr>
            <a:endParaRPr lang="it-IT" dirty="0"/>
          </a:p>
        </p:txBody>
      </p:sp>
      <p:sp>
        <p:nvSpPr>
          <p:cNvPr id="129" name="Google Shape;129;g2981a938d3a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8643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81a938d3a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There are another couple of issues that we’d like to hear your feedback on.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Regarding the management of missed notifications, in accordance with the Subscription R5 Backport, the </a:t>
            </a:r>
            <a:r>
              <a:rPr lang="en-US" dirty="0" err="1"/>
              <a:t>DSUBm</a:t>
            </a:r>
            <a:r>
              <a:rPr lang="en-US" dirty="0"/>
              <a:t> profile defines $events operation that allows a Resource Notification Subscriber to retrieve past events relating to a Subscription. However, this requires the Resource Notification Broker to be able to maintain previous events associated with Subscriptions. The community’s feedback whether supporting this operation should be required for the Resource Notification Broker or should be kept optional, is greatly appreciated. </a:t>
            </a:r>
            <a:endParaRPr lang="en-US" b="0"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sz="1100" dirty="0">
                <a:solidFill>
                  <a:srgbClr val="595959"/>
                </a:solidFill>
                <a:latin typeface="Arial"/>
                <a:cs typeface="Arial"/>
                <a:sym typeface="Arial"/>
              </a:rPr>
              <a:t>The </a:t>
            </a:r>
            <a:r>
              <a:rPr lang="en-US" sz="1100" dirty="0" err="1">
                <a:solidFill>
                  <a:srgbClr val="595959"/>
                </a:solidFill>
                <a:latin typeface="Arial"/>
                <a:cs typeface="Arial"/>
                <a:sym typeface="Arial"/>
              </a:rPr>
              <a:t>DSUBm</a:t>
            </a:r>
            <a:r>
              <a:rPr lang="en-US" sz="1100" dirty="0">
                <a:solidFill>
                  <a:srgbClr val="595959"/>
                </a:solidFill>
                <a:latin typeface="Arial"/>
                <a:cs typeface="Arial"/>
                <a:sym typeface="Arial"/>
              </a:rPr>
              <a:t> profile propose notifications in a push mechanism. But we would like to know if this profile should consider, as the Extensions to the Document Metadata Subscription (DSUB) profile, a fully pull notification mechanism. A possible use case is represented in the Open Issues page</a:t>
            </a:r>
            <a:r>
              <a:rPr lang="en-US" sz="1050" dirty="0">
                <a:solidFill>
                  <a:srgbClr val="595959"/>
                </a:solidFill>
                <a:latin typeface="Arial"/>
                <a:cs typeface="Arial"/>
                <a:sym typeface="Arial"/>
              </a:rPr>
              <a:t>. </a:t>
            </a:r>
            <a:r>
              <a:rPr lang="en-US" sz="1100" dirty="0">
                <a:solidFill>
                  <a:srgbClr val="595959"/>
                </a:solidFill>
                <a:latin typeface="Arial"/>
                <a:cs typeface="Arial"/>
                <a:sym typeface="Arial"/>
              </a:rPr>
              <a:t>Having feedback about this scenario from the community, and if a fully pull notification mechanism is really needed,</a:t>
            </a:r>
            <a:r>
              <a:rPr lang="en-US" dirty="0"/>
              <a:t> is greatly appreciated.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Additional issues that we are seeking feedback on can be found on the issues page of the implementation guide. </a:t>
            </a:r>
            <a:endParaRPr dirty="0"/>
          </a:p>
        </p:txBody>
      </p:sp>
      <p:sp>
        <p:nvSpPr>
          <p:cNvPr id="129" name="Google Shape;129;g2981a938d3a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689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Thank you for taking the time to learn about this new profile that is </a:t>
            </a:r>
            <a:r>
              <a:rPr lang="en-US" dirty="0" err="1"/>
              <a:t>DSUBm</a:t>
            </a:r>
            <a:r>
              <a:rPr lang="en-US" dirty="0"/>
              <a:t>. The public comment period for this profile is now open though January 12</a:t>
            </a:r>
            <a:r>
              <a:rPr lang="en-US" baseline="30000" dirty="0"/>
              <a:t>th</a:t>
            </a:r>
            <a:r>
              <a:rPr lang="en-US" dirty="0"/>
              <a:t>, 2024. We hope you will find this new profile useful for your healthcare interoperability goals, and we await your feedback on this work. Thank you!</a:t>
            </a:r>
            <a:endParaRPr dirty="0"/>
          </a:p>
        </p:txBody>
      </p:sp>
      <p:sp>
        <p:nvSpPr>
          <p:cNvPr id="137" name="Google Shape;13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5" name="Google Shape;15;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 name="Google Shape;72;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1"/>
        <p:cNvGrpSpPr/>
        <p:nvPr/>
      </p:nvGrpSpPr>
      <p:grpSpPr>
        <a:xfrm>
          <a:off x="0" y="0"/>
          <a:ext cx="0" cy="0"/>
          <a:chOff x="0" y="0"/>
          <a:chExt cx="0" cy="0"/>
        </a:xfrm>
      </p:grpSpPr>
      <p:pic>
        <p:nvPicPr>
          <p:cNvPr id="82" name="Google Shape;82;p23" descr="Background_Duo_266.jpg"/>
          <p:cNvPicPr preferRelativeResize="0"/>
          <p:nvPr/>
        </p:nvPicPr>
        <p:blipFill rotWithShape="1">
          <a:blip r:embed="rId2">
            <a:alphaModFix amt="60000"/>
          </a:blip>
          <a:srcRect/>
          <a:stretch/>
        </p:blipFill>
        <p:spPr>
          <a:xfrm>
            <a:off x="0" y="0"/>
            <a:ext cx="9144000" cy="6858000"/>
          </a:xfrm>
          <a:prstGeom prst="rect">
            <a:avLst/>
          </a:prstGeom>
          <a:noFill/>
          <a:ln>
            <a:noFill/>
          </a:ln>
        </p:spPr>
      </p:pic>
      <p:sp>
        <p:nvSpPr>
          <p:cNvPr id="83" name="Google Shape;83;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 name="Google Shape;2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7" name="Google Shape;27;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3" name="Google Shape;33;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4" name="Google Shape;34;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0" name="Google Shape;40;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1" name="Google Shape;41;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2" name="Google Shape;42;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3" name="Google Shape;43;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8" name="Google Shape;58;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9" name="Google Shape;59;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0"/>
          <p:cNvSpPr>
            <a:spLocks noGrp="1"/>
          </p:cNvSpPr>
          <p:nvPr>
            <p:ph type="pic" idx="2"/>
          </p:nvPr>
        </p:nvSpPr>
        <p:spPr>
          <a:xfrm>
            <a:off x="1792288" y="612775"/>
            <a:ext cx="5486400" cy="4114800"/>
          </a:xfrm>
          <a:prstGeom prst="rect">
            <a:avLst/>
          </a:prstGeom>
          <a:noFill/>
          <a:ln>
            <a:noFill/>
          </a:ln>
        </p:spPr>
      </p:sp>
      <p:sp>
        <p:nvSpPr>
          <p:cNvPr id="65" name="Google Shape;65;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6" name="Google Shape;6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1" descr="Background_Duo_266.jpg"/>
          <p:cNvPicPr preferRelativeResize="0"/>
          <p:nvPr/>
        </p:nvPicPr>
        <p:blipFill rotWithShape="1">
          <a:blip r:embed="rId14">
            <a:alphaModFix amt="60000"/>
          </a:blip>
          <a:srcRect/>
          <a:stretch/>
        </p:blipFill>
        <p:spPr>
          <a:xfrm>
            <a:off x="0" y="0"/>
            <a:ext cx="9144000" cy="6858000"/>
          </a:xfrm>
          <a:prstGeom prst="rect">
            <a:avLst/>
          </a:prstGeom>
          <a:noFill/>
          <a:ln>
            <a:noFill/>
          </a:ln>
        </p:spPr>
      </p:pic>
      <p:sp>
        <p:nvSpPr>
          <p:cNvPr id="7" name="Google Shape;7;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hl7.org/fhir/uv/subscriptions-backport/STU1.1/" TargetMode="External"/><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s://github.com/IHE/ITI.DSUBm/issues"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ihe.net/ITI_Public_Comments/" TargetMode="External"/><Relationship Id="rId5" Type="http://schemas.openxmlformats.org/officeDocument/2006/relationships/hyperlink" Target="https://profiles.ihe.net/ITI/DSUBm/1.0.0-comment/index.html"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Background_Duo_266.jpg"/>
          <p:cNvPicPr preferRelativeResize="0"/>
          <p:nvPr/>
        </p:nvPicPr>
        <p:blipFill rotWithShape="1">
          <a:blip r:embed="rId5">
            <a:alphaModFix amt="60000"/>
          </a:blip>
          <a:srcRect/>
          <a:stretch/>
        </p:blipFill>
        <p:spPr>
          <a:xfrm>
            <a:off x="0" y="0"/>
            <a:ext cx="9144000" cy="6858000"/>
          </a:xfrm>
          <a:prstGeom prst="rect">
            <a:avLst/>
          </a:prstGeom>
          <a:noFill/>
          <a:ln>
            <a:noFill/>
          </a:ln>
        </p:spPr>
      </p:pic>
      <p:pic>
        <p:nvPicPr>
          <p:cNvPr id="92" name="Google Shape;92;p1" descr="PurpleGlobe.png"/>
          <p:cNvPicPr preferRelativeResize="0"/>
          <p:nvPr/>
        </p:nvPicPr>
        <p:blipFill rotWithShape="1">
          <a:blip r:embed="rId6">
            <a:alphaModFix/>
          </a:blip>
          <a:srcRect/>
          <a:stretch/>
        </p:blipFill>
        <p:spPr>
          <a:xfrm>
            <a:off x="0" y="3"/>
            <a:ext cx="9144000" cy="6858000"/>
          </a:xfrm>
          <a:prstGeom prst="rect">
            <a:avLst/>
          </a:prstGeom>
          <a:noFill/>
          <a:ln>
            <a:noFill/>
          </a:ln>
        </p:spPr>
      </p:pic>
      <p:sp>
        <p:nvSpPr>
          <p:cNvPr id="93" name="Google Shape;93;p1"/>
          <p:cNvSpPr txBox="1">
            <a:spLocks noGrp="1"/>
          </p:cNvSpPr>
          <p:nvPr>
            <p:ph type="ctrTitle"/>
          </p:nvPr>
        </p:nvSpPr>
        <p:spPr>
          <a:xfrm>
            <a:off x="685800" y="342241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5A4099"/>
              </a:buClr>
              <a:buSzPts val="3600"/>
              <a:buFont typeface="Arial"/>
              <a:buNone/>
            </a:pPr>
            <a:r>
              <a:rPr lang="en-US" sz="3600">
                <a:solidFill>
                  <a:srgbClr val="5A4099"/>
                </a:solidFill>
                <a:latin typeface="Arial"/>
                <a:ea typeface="Arial"/>
                <a:cs typeface="Arial"/>
                <a:sym typeface="Arial"/>
              </a:rPr>
              <a:t>Document Subscription for Mobile (DSUBm)</a:t>
            </a:r>
            <a:br>
              <a:rPr lang="en-US" sz="3600">
                <a:solidFill>
                  <a:srgbClr val="5A4099"/>
                </a:solidFill>
                <a:latin typeface="Arial"/>
                <a:ea typeface="Arial"/>
                <a:cs typeface="Arial"/>
                <a:sym typeface="Arial"/>
              </a:rPr>
            </a:br>
            <a:r>
              <a:rPr lang="en-US" sz="3600">
                <a:solidFill>
                  <a:srgbClr val="5A4099"/>
                </a:solidFill>
              </a:rPr>
              <a:t>Public Comment</a:t>
            </a:r>
            <a:br>
              <a:rPr lang="en-US" sz="3600"/>
            </a:br>
            <a:endParaRPr sz="3600">
              <a:solidFill>
                <a:srgbClr val="5A4099"/>
              </a:solidFill>
              <a:latin typeface="Arial"/>
              <a:ea typeface="Arial"/>
              <a:cs typeface="Arial"/>
              <a:sym typeface="Arial"/>
            </a:endParaRPr>
          </a:p>
        </p:txBody>
      </p:sp>
      <p:sp>
        <p:nvSpPr>
          <p:cNvPr id="94" name="Google Shape;94;p1"/>
          <p:cNvSpPr txBox="1">
            <a:spLocks noGrp="1"/>
          </p:cNvSpPr>
          <p:nvPr>
            <p:ph type="subTitle" idx="1"/>
          </p:nvPr>
        </p:nvSpPr>
        <p:spPr>
          <a:xfrm>
            <a:off x="1371600" y="4890895"/>
            <a:ext cx="6400800" cy="1053231"/>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100000"/>
              </a:lnSpc>
              <a:spcBef>
                <a:spcPts val="0"/>
              </a:spcBef>
              <a:spcAft>
                <a:spcPts val="0"/>
              </a:spcAft>
              <a:buClr>
                <a:srgbClr val="595959"/>
              </a:buClr>
              <a:buSzPts val="2600"/>
              <a:buNone/>
            </a:pPr>
            <a:r>
              <a:rPr lang="en-US" sz="2600" dirty="0">
                <a:solidFill>
                  <a:srgbClr val="595959"/>
                </a:solidFill>
                <a:latin typeface="Arial"/>
                <a:ea typeface="Arial"/>
                <a:cs typeface="Arial"/>
                <a:sym typeface="Arial"/>
              </a:rPr>
              <a:t>Gianluca Pavan</a:t>
            </a:r>
            <a:endParaRPr dirty="0"/>
          </a:p>
          <a:p>
            <a:pPr marL="0" lvl="0" indent="0" algn="ctr" rtl="0">
              <a:lnSpc>
                <a:spcPct val="100000"/>
              </a:lnSpc>
              <a:spcBef>
                <a:spcPts val="480"/>
              </a:spcBef>
              <a:spcAft>
                <a:spcPts val="0"/>
              </a:spcAft>
              <a:buClr>
                <a:srgbClr val="595959"/>
              </a:buClr>
              <a:buSzPts val="2400"/>
              <a:buNone/>
            </a:pPr>
            <a:r>
              <a:rPr lang="en-US" sz="2400" dirty="0">
                <a:solidFill>
                  <a:srgbClr val="595959"/>
                </a:solidFill>
                <a:latin typeface="Arial"/>
                <a:ea typeface="Arial"/>
                <a:cs typeface="Arial"/>
                <a:sym typeface="Arial"/>
              </a:rPr>
              <a:t>Arsenàl.IT</a:t>
            </a:r>
          </a:p>
          <a:p>
            <a:pPr marL="0" lvl="0" indent="0" algn="ctr" rtl="0">
              <a:lnSpc>
                <a:spcPct val="100000"/>
              </a:lnSpc>
              <a:spcBef>
                <a:spcPts val="480"/>
              </a:spcBef>
              <a:spcAft>
                <a:spcPts val="0"/>
              </a:spcAft>
              <a:buClr>
                <a:srgbClr val="595959"/>
              </a:buClr>
              <a:buSzPts val="2400"/>
              <a:buNone/>
            </a:pPr>
            <a:r>
              <a:rPr lang="en-US" sz="2500" dirty="0">
                <a:solidFill>
                  <a:srgbClr val="595959"/>
                </a:solidFill>
                <a:latin typeface="Arial"/>
                <a:cs typeface="Arial"/>
              </a:rPr>
              <a:t>20 November 2023</a:t>
            </a:r>
          </a:p>
          <a:p>
            <a:pPr marL="0" lvl="0" indent="0" algn="ctr" rtl="0">
              <a:lnSpc>
                <a:spcPct val="100000"/>
              </a:lnSpc>
              <a:spcBef>
                <a:spcPts val="480"/>
              </a:spcBef>
              <a:spcAft>
                <a:spcPts val="0"/>
              </a:spcAft>
              <a:buClr>
                <a:srgbClr val="595959"/>
              </a:buClr>
              <a:buSzPts val="2400"/>
              <a:buNone/>
            </a:pPr>
            <a:endParaRPr lang="en-US" dirty="0"/>
          </a:p>
        </p:txBody>
      </p:sp>
      <p:pic>
        <p:nvPicPr>
          <p:cNvPr id="95" name="Google Shape;95;p1" descr="ihe-logo.png"/>
          <p:cNvPicPr preferRelativeResize="0"/>
          <p:nvPr/>
        </p:nvPicPr>
        <p:blipFill rotWithShape="1">
          <a:blip r:embed="rId7">
            <a:alphaModFix/>
          </a:blip>
          <a:srcRect/>
          <a:stretch/>
        </p:blipFill>
        <p:spPr>
          <a:xfrm>
            <a:off x="1700451" y="1583550"/>
            <a:ext cx="2292350" cy="625326"/>
          </a:xfrm>
          <a:prstGeom prst="rect">
            <a:avLst/>
          </a:prstGeom>
          <a:noFill/>
          <a:ln>
            <a:noFill/>
          </a:ln>
        </p:spPr>
      </p:pic>
      <p:pic>
        <p:nvPicPr>
          <p:cNvPr id="96" name="Google Shape;96;p1" descr="https://www.hl7.org/fhir/assets/images/fhir-logo-www.png"/>
          <p:cNvPicPr preferRelativeResize="0"/>
          <p:nvPr/>
        </p:nvPicPr>
        <p:blipFill rotWithShape="1">
          <a:blip r:embed="rId8">
            <a:alphaModFix/>
          </a:blip>
          <a:srcRect/>
          <a:stretch/>
        </p:blipFill>
        <p:spPr>
          <a:xfrm>
            <a:off x="5734178" y="1380900"/>
            <a:ext cx="1931914" cy="827965"/>
          </a:xfrm>
          <a:prstGeom prst="rect">
            <a:avLst/>
          </a:prstGeom>
          <a:noFill/>
          <a:ln>
            <a:noFill/>
          </a:ln>
        </p:spPr>
      </p:pic>
      <p:pic>
        <p:nvPicPr>
          <p:cNvPr id="3" name="Audio registrato">
            <a:hlinkClick r:id="" action="ppaction://media"/>
            <a:extLst>
              <a:ext uri="{FF2B5EF4-FFF2-40B4-BE49-F238E27FC236}">
                <a16:creationId xmlns:a16="http://schemas.microsoft.com/office/drawing/2014/main" id="{3B69AAA9-0CA4-6710-8B04-4FC992BF5F6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486650" y="5337355"/>
            <a:ext cx="1123950" cy="1123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78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g2981a938d3a_0_23" descr="Background_Duo_266.jpg"/>
          <p:cNvPicPr preferRelativeResize="0"/>
          <p:nvPr/>
        </p:nvPicPr>
        <p:blipFill rotWithShape="1">
          <a:blip r:embed="rId5">
            <a:alphaModFix amt="60000"/>
          </a:blip>
          <a:srcRect/>
          <a:stretch/>
        </p:blipFill>
        <p:spPr>
          <a:xfrm>
            <a:off x="0" y="225752"/>
            <a:ext cx="9144002" cy="6858001"/>
          </a:xfrm>
          <a:prstGeom prst="rect">
            <a:avLst/>
          </a:prstGeom>
          <a:noFill/>
          <a:ln>
            <a:noFill/>
          </a:ln>
        </p:spPr>
      </p:pic>
      <p:sp>
        <p:nvSpPr>
          <p:cNvPr id="102" name="Google Shape;102;g2981a938d3a_0_23"/>
          <p:cNvSpPr txBox="1">
            <a:spLocks noGrp="1"/>
          </p:cNvSpPr>
          <p:nvPr>
            <p:ph type="ctrTitle"/>
          </p:nvPr>
        </p:nvSpPr>
        <p:spPr>
          <a:xfrm>
            <a:off x="685800" y="897793"/>
            <a:ext cx="7772400" cy="747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5A4099"/>
              </a:buClr>
              <a:buSzPts val="3000"/>
              <a:buFont typeface="Arial"/>
              <a:buNone/>
            </a:pPr>
            <a:r>
              <a:rPr lang="en-US" sz="3000" b="1" dirty="0">
                <a:solidFill>
                  <a:srgbClr val="5A4099"/>
                </a:solidFill>
                <a:latin typeface="Arial"/>
                <a:ea typeface="Arial"/>
                <a:cs typeface="Arial"/>
                <a:sym typeface="Arial"/>
              </a:rPr>
              <a:t>The Needs</a:t>
            </a:r>
            <a:endParaRPr dirty="0"/>
          </a:p>
        </p:txBody>
      </p:sp>
      <p:sp>
        <p:nvSpPr>
          <p:cNvPr id="103" name="Google Shape;103;g2981a938d3a_0_23"/>
          <p:cNvSpPr txBox="1">
            <a:spLocks noGrp="1"/>
          </p:cNvSpPr>
          <p:nvPr>
            <p:ph type="subTitle" idx="1"/>
          </p:nvPr>
        </p:nvSpPr>
        <p:spPr>
          <a:xfrm>
            <a:off x="509260" y="1844870"/>
            <a:ext cx="8125500" cy="4721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595959"/>
              </a:buClr>
              <a:buSzPts val="2000"/>
              <a:buNone/>
            </a:pPr>
            <a:endParaRPr sz="2000" dirty="0">
              <a:solidFill>
                <a:srgbClr val="595959"/>
              </a:solidFill>
              <a:latin typeface="Arial"/>
              <a:ea typeface="Arial"/>
              <a:cs typeface="Arial"/>
              <a:sym typeface="Arial"/>
            </a:endParaRPr>
          </a:p>
          <a:p>
            <a:pPr marL="0" lvl="0" indent="0" algn="l" rtl="0">
              <a:lnSpc>
                <a:spcPct val="100000"/>
              </a:lnSpc>
              <a:spcBef>
                <a:spcPts val="0"/>
              </a:spcBef>
              <a:spcAft>
                <a:spcPts val="0"/>
              </a:spcAft>
              <a:buClr>
                <a:srgbClr val="595959"/>
              </a:buClr>
              <a:buSzPts val="2000"/>
              <a:buNone/>
            </a:pPr>
            <a:r>
              <a:rPr lang="en-US" sz="2000" dirty="0">
                <a:solidFill>
                  <a:srgbClr val="595959"/>
                </a:solidFill>
                <a:latin typeface="Arial"/>
                <a:ea typeface="Arial"/>
                <a:cs typeface="Arial"/>
                <a:sym typeface="Arial"/>
              </a:rPr>
              <a:t>The Document Subscription for Mobile (</a:t>
            </a:r>
            <a:r>
              <a:rPr lang="en-US" sz="2000" dirty="0" err="1">
                <a:solidFill>
                  <a:srgbClr val="595959"/>
                </a:solidFill>
                <a:latin typeface="Arial"/>
                <a:ea typeface="Arial"/>
                <a:cs typeface="Arial"/>
                <a:sym typeface="Arial"/>
              </a:rPr>
              <a:t>DSUBm</a:t>
            </a:r>
            <a:r>
              <a:rPr lang="en-US" sz="2000" dirty="0">
                <a:solidFill>
                  <a:srgbClr val="595959"/>
                </a:solidFill>
                <a:latin typeface="Arial"/>
                <a:ea typeface="Arial"/>
                <a:cs typeface="Arial"/>
                <a:sym typeface="Arial"/>
              </a:rPr>
              <a:t>) profile describes the use of document subscription and notification mechanisms for RESTful applications.</a:t>
            </a:r>
            <a:endParaRPr sz="2000" dirty="0">
              <a:solidFill>
                <a:srgbClr val="595959"/>
              </a:solidFill>
              <a:latin typeface="Arial"/>
              <a:ea typeface="Arial"/>
              <a:cs typeface="Arial"/>
              <a:sym typeface="Arial"/>
            </a:endParaRPr>
          </a:p>
          <a:p>
            <a:pPr marL="0" lvl="0" indent="0" algn="l" rtl="0">
              <a:lnSpc>
                <a:spcPct val="100000"/>
              </a:lnSpc>
              <a:spcBef>
                <a:spcPts val="0"/>
              </a:spcBef>
              <a:spcAft>
                <a:spcPts val="0"/>
              </a:spcAft>
              <a:buClr>
                <a:srgbClr val="595959"/>
              </a:buClr>
              <a:buSzPts val="2000"/>
              <a:buNone/>
            </a:pPr>
            <a:endParaRPr sz="2000" dirty="0">
              <a:solidFill>
                <a:srgbClr val="595959"/>
              </a:solidFill>
              <a:latin typeface="Arial"/>
              <a:ea typeface="Arial"/>
              <a:cs typeface="Arial"/>
              <a:sym typeface="Arial"/>
            </a:endParaRPr>
          </a:p>
          <a:p>
            <a:pPr marL="0" lvl="0" indent="0" algn="l" rtl="0">
              <a:lnSpc>
                <a:spcPct val="100000"/>
              </a:lnSpc>
              <a:spcBef>
                <a:spcPts val="0"/>
              </a:spcBef>
              <a:spcAft>
                <a:spcPts val="0"/>
              </a:spcAft>
              <a:buNone/>
            </a:pPr>
            <a:r>
              <a:rPr lang="en-US" sz="2000" dirty="0">
                <a:solidFill>
                  <a:srgbClr val="595959"/>
                </a:solidFill>
                <a:latin typeface="Arial"/>
                <a:ea typeface="Arial"/>
                <a:cs typeface="Arial"/>
                <a:sym typeface="Arial"/>
              </a:rPr>
              <a:t>It can be used with: </a:t>
            </a:r>
            <a:endParaRPr sz="2000" dirty="0">
              <a:solidFill>
                <a:srgbClr val="595959"/>
              </a:solidFill>
              <a:latin typeface="Arial"/>
              <a:ea typeface="Arial"/>
              <a:cs typeface="Arial"/>
              <a:sym typeface="Arial"/>
            </a:endParaRPr>
          </a:p>
          <a:p>
            <a:pPr marL="457200" lvl="0" indent="-317500" algn="l" rtl="0">
              <a:spcBef>
                <a:spcPts val="1200"/>
              </a:spcBef>
              <a:spcAft>
                <a:spcPts val="0"/>
              </a:spcAft>
              <a:buClr>
                <a:srgbClr val="595959"/>
              </a:buClr>
              <a:buSzPts val="1400"/>
              <a:buChar char="●"/>
            </a:pPr>
            <a:r>
              <a:rPr lang="en-US" sz="2000" dirty="0">
                <a:solidFill>
                  <a:srgbClr val="595959"/>
                </a:solidFill>
                <a:latin typeface="Arial"/>
                <a:ea typeface="Arial"/>
                <a:cs typeface="Arial"/>
                <a:sym typeface="Arial"/>
              </a:rPr>
              <a:t>RESTful-only environment as MHDS</a:t>
            </a:r>
            <a:endParaRPr sz="2000" dirty="0">
              <a:solidFill>
                <a:srgbClr val="595959"/>
              </a:solidFill>
              <a:latin typeface="Arial"/>
              <a:ea typeface="Arial"/>
              <a:cs typeface="Arial"/>
              <a:sym typeface="Arial"/>
            </a:endParaRPr>
          </a:p>
          <a:p>
            <a:pPr marL="457200" lvl="0" indent="-317500" algn="l" rtl="0">
              <a:spcBef>
                <a:spcPts val="1200"/>
              </a:spcBef>
              <a:spcAft>
                <a:spcPts val="0"/>
              </a:spcAft>
              <a:buClr>
                <a:srgbClr val="595959"/>
              </a:buClr>
              <a:buSzPts val="1400"/>
              <a:buChar char="●"/>
            </a:pPr>
            <a:r>
              <a:rPr lang="en-US" sz="2000" dirty="0">
                <a:solidFill>
                  <a:srgbClr val="595959"/>
                </a:solidFill>
                <a:latin typeface="Arial"/>
                <a:ea typeface="Arial"/>
                <a:cs typeface="Arial"/>
                <a:sym typeface="Arial"/>
              </a:rPr>
              <a:t>Different non-mobile profiles as </a:t>
            </a:r>
            <a:r>
              <a:rPr lang="en-US" sz="2000" dirty="0" err="1">
                <a:solidFill>
                  <a:srgbClr val="595959"/>
                </a:solidFill>
                <a:latin typeface="Arial"/>
                <a:ea typeface="Arial"/>
                <a:cs typeface="Arial"/>
                <a:sym typeface="Arial"/>
              </a:rPr>
              <a:t>XDS.b</a:t>
            </a:r>
            <a:r>
              <a:rPr lang="en-US" sz="2000" dirty="0">
                <a:solidFill>
                  <a:srgbClr val="595959"/>
                </a:solidFill>
                <a:latin typeface="Arial"/>
                <a:ea typeface="Arial"/>
                <a:cs typeface="Arial"/>
                <a:sym typeface="Arial"/>
              </a:rPr>
              <a:t> and DSUB</a:t>
            </a:r>
            <a:endParaRPr sz="2000" dirty="0">
              <a:solidFill>
                <a:srgbClr val="595959"/>
              </a:solidFill>
              <a:latin typeface="Arial"/>
              <a:ea typeface="Arial"/>
              <a:cs typeface="Arial"/>
              <a:sym typeface="Arial"/>
            </a:endParaRPr>
          </a:p>
          <a:p>
            <a:pPr marL="457200" lvl="0" indent="0" algn="l" rtl="0">
              <a:lnSpc>
                <a:spcPct val="100000"/>
              </a:lnSpc>
              <a:spcBef>
                <a:spcPts val="1200"/>
              </a:spcBef>
              <a:spcAft>
                <a:spcPts val="0"/>
              </a:spcAft>
              <a:buNone/>
            </a:pPr>
            <a:endParaRPr sz="2000" dirty="0">
              <a:solidFill>
                <a:srgbClr val="595959"/>
              </a:solidFill>
              <a:latin typeface="Arial"/>
              <a:ea typeface="Arial"/>
              <a:cs typeface="Arial"/>
              <a:sym typeface="Arial"/>
            </a:endParaRPr>
          </a:p>
          <a:p>
            <a:pPr marL="0" lvl="0" indent="0" algn="l" rtl="0">
              <a:spcBef>
                <a:spcPts val="0"/>
              </a:spcBef>
              <a:spcAft>
                <a:spcPts val="0"/>
              </a:spcAft>
              <a:buNone/>
            </a:pPr>
            <a:r>
              <a:rPr lang="en-US" sz="2000" dirty="0">
                <a:solidFill>
                  <a:srgbClr val="595959"/>
                </a:solidFill>
                <a:latin typeface="Arial"/>
                <a:ea typeface="Arial"/>
                <a:cs typeface="Arial"/>
                <a:sym typeface="Arial"/>
              </a:rPr>
              <a:t>This profile intends to grant the same functionality as the DSUB profile and its supplements regarding Document subscription but also adding some other functionalities.</a:t>
            </a:r>
            <a:endParaRPr sz="2000" dirty="0"/>
          </a:p>
          <a:p>
            <a:pPr marL="0" lvl="0" indent="0" algn="l" rtl="0">
              <a:lnSpc>
                <a:spcPct val="100000"/>
              </a:lnSpc>
              <a:spcBef>
                <a:spcPts val="1200"/>
              </a:spcBef>
              <a:spcAft>
                <a:spcPts val="0"/>
              </a:spcAft>
              <a:buSzPts val="3200"/>
              <a:buNone/>
            </a:pPr>
            <a:endParaRPr dirty="0"/>
          </a:p>
        </p:txBody>
      </p:sp>
      <p:pic>
        <p:nvPicPr>
          <p:cNvPr id="104" name="Google Shape;104;g2981a938d3a_0_23" descr="ihe-logo.png"/>
          <p:cNvPicPr preferRelativeResize="0"/>
          <p:nvPr/>
        </p:nvPicPr>
        <p:blipFill rotWithShape="1">
          <a:blip r:embed="rId6">
            <a:alphaModFix/>
          </a:blip>
          <a:srcRect/>
          <a:stretch/>
        </p:blipFill>
        <p:spPr>
          <a:xfrm>
            <a:off x="617969" y="213052"/>
            <a:ext cx="2299751" cy="627336"/>
          </a:xfrm>
          <a:prstGeom prst="rect">
            <a:avLst/>
          </a:prstGeom>
          <a:noFill/>
          <a:ln>
            <a:noFill/>
          </a:ln>
        </p:spPr>
      </p:pic>
      <p:pic>
        <p:nvPicPr>
          <p:cNvPr id="5" name="Audio registrato">
            <a:hlinkClick r:id="" action="ppaction://media"/>
            <a:extLst>
              <a:ext uri="{FF2B5EF4-FFF2-40B4-BE49-F238E27FC236}">
                <a16:creationId xmlns:a16="http://schemas.microsoft.com/office/drawing/2014/main" id="{D222A39C-F9C1-1853-99A0-3FFE4E1132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401696" y="3598606"/>
            <a:ext cx="1056504" cy="10565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4" descr="Background_Duo_266.jpg"/>
          <p:cNvPicPr preferRelativeResize="0"/>
          <p:nvPr/>
        </p:nvPicPr>
        <p:blipFill rotWithShape="1">
          <a:blip r:embed="rId5">
            <a:alphaModFix amt="60000"/>
          </a:blip>
          <a:srcRect/>
          <a:stretch/>
        </p:blipFill>
        <p:spPr>
          <a:xfrm>
            <a:off x="0" y="213052"/>
            <a:ext cx="9144002" cy="6858001"/>
          </a:xfrm>
          <a:prstGeom prst="rect">
            <a:avLst/>
          </a:prstGeom>
          <a:noFill/>
          <a:ln>
            <a:noFill/>
          </a:ln>
        </p:spPr>
      </p:pic>
      <p:sp>
        <p:nvSpPr>
          <p:cNvPr id="110" name="Google Shape;110;p4"/>
          <p:cNvSpPr txBox="1">
            <a:spLocks noGrp="1"/>
          </p:cNvSpPr>
          <p:nvPr>
            <p:ph type="ctrTitle"/>
          </p:nvPr>
        </p:nvSpPr>
        <p:spPr>
          <a:xfrm>
            <a:off x="685800" y="897793"/>
            <a:ext cx="7772400" cy="747600"/>
          </a:xfrm>
          <a:prstGeom prst="rect">
            <a:avLst/>
          </a:prstGeom>
          <a:noFill/>
          <a:ln>
            <a:noFill/>
          </a:ln>
        </p:spPr>
        <p:txBody>
          <a:bodyPr spcFirstLastPara="1" wrap="square" lIns="91425" tIns="45700" rIns="91425" bIns="45700" anchor="ctr" anchorCtr="0">
            <a:normAutofit/>
          </a:bodyPr>
          <a:lstStyle/>
          <a:p>
            <a:pPr lvl="0">
              <a:buClr>
                <a:srgbClr val="5A4099"/>
              </a:buClr>
              <a:buSzPts val="3000"/>
            </a:pPr>
            <a:r>
              <a:rPr lang="en-US" sz="3000" b="1" dirty="0">
                <a:solidFill>
                  <a:srgbClr val="5A4099"/>
                </a:solidFill>
                <a:latin typeface="Arial"/>
                <a:ea typeface="Arial"/>
                <a:cs typeface="Arial"/>
                <a:sym typeface="Arial"/>
              </a:rPr>
              <a:t>Major parts of </a:t>
            </a:r>
            <a:r>
              <a:rPr lang="en-US" sz="3000" b="1" dirty="0" err="1">
                <a:solidFill>
                  <a:srgbClr val="5A4099"/>
                </a:solidFill>
                <a:latin typeface="Arial"/>
                <a:ea typeface="Arial"/>
                <a:cs typeface="Arial"/>
                <a:sym typeface="Arial"/>
              </a:rPr>
              <a:t>DSUBm</a:t>
            </a:r>
            <a:endParaRPr dirty="0"/>
          </a:p>
        </p:txBody>
      </p:sp>
      <p:pic>
        <p:nvPicPr>
          <p:cNvPr id="111" name="Google Shape;111;p4" descr="ihe-logo.png"/>
          <p:cNvPicPr preferRelativeResize="0"/>
          <p:nvPr/>
        </p:nvPicPr>
        <p:blipFill rotWithShape="1">
          <a:blip r:embed="rId6">
            <a:alphaModFix/>
          </a:blip>
          <a:srcRect/>
          <a:stretch/>
        </p:blipFill>
        <p:spPr>
          <a:xfrm>
            <a:off x="617969" y="213052"/>
            <a:ext cx="2299752" cy="627337"/>
          </a:xfrm>
          <a:prstGeom prst="rect">
            <a:avLst/>
          </a:prstGeom>
          <a:noFill/>
          <a:ln>
            <a:noFill/>
          </a:ln>
        </p:spPr>
      </p:pic>
      <p:pic>
        <p:nvPicPr>
          <p:cNvPr id="112" name="Google Shape;112;p4"/>
          <p:cNvPicPr preferRelativeResize="0"/>
          <p:nvPr/>
        </p:nvPicPr>
        <p:blipFill>
          <a:blip r:embed="rId7">
            <a:alphaModFix/>
          </a:blip>
          <a:stretch>
            <a:fillRect/>
          </a:stretch>
        </p:blipFill>
        <p:spPr>
          <a:xfrm>
            <a:off x="380287" y="1702797"/>
            <a:ext cx="8383426" cy="2100950"/>
          </a:xfrm>
          <a:prstGeom prst="rect">
            <a:avLst/>
          </a:prstGeom>
          <a:noFill/>
          <a:ln>
            <a:noFill/>
          </a:ln>
        </p:spPr>
      </p:pic>
      <p:sp>
        <p:nvSpPr>
          <p:cNvPr id="2" name="Google Shape;103;g2981a938d3a_0_23">
            <a:extLst>
              <a:ext uri="{FF2B5EF4-FFF2-40B4-BE49-F238E27FC236}">
                <a16:creationId xmlns:a16="http://schemas.microsoft.com/office/drawing/2014/main" id="{A1D35E8E-FB5A-984A-FB8F-40EF5335E4BD}"/>
              </a:ext>
            </a:extLst>
          </p:cNvPr>
          <p:cNvSpPr txBox="1">
            <a:spLocks noGrp="1"/>
          </p:cNvSpPr>
          <p:nvPr>
            <p:ph type="subTitle" idx="1"/>
          </p:nvPr>
        </p:nvSpPr>
        <p:spPr>
          <a:xfrm>
            <a:off x="509260" y="3861150"/>
            <a:ext cx="8125500" cy="270481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595959"/>
              </a:buClr>
              <a:buSzPts val="2000"/>
              <a:buNone/>
            </a:pPr>
            <a:endParaRPr sz="2000" dirty="0">
              <a:solidFill>
                <a:srgbClr val="595959"/>
              </a:solidFill>
              <a:latin typeface="Arial"/>
              <a:ea typeface="Arial"/>
              <a:cs typeface="Arial"/>
              <a:sym typeface="Arial"/>
            </a:endParaRPr>
          </a:p>
          <a:p>
            <a:pPr marL="0" lvl="0" indent="0" algn="l" rtl="0">
              <a:lnSpc>
                <a:spcPct val="100000"/>
              </a:lnSpc>
              <a:spcBef>
                <a:spcPts val="1200"/>
              </a:spcBef>
              <a:spcAft>
                <a:spcPts val="0"/>
              </a:spcAft>
              <a:buSzPts val="3200"/>
              <a:buNone/>
            </a:pPr>
            <a:endParaRPr dirty="0"/>
          </a:p>
        </p:txBody>
      </p:sp>
      <p:sp>
        <p:nvSpPr>
          <p:cNvPr id="3" name="Google Shape;103;g2981a938d3a_0_23">
            <a:extLst>
              <a:ext uri="{FF2B5EF4-FFF2-40B4-BE49-F238E27FC236}">
                <a16:creationId xmlns:a16="http://schemas.microsoft.com/office/drawing/2014/main" id="{D65F838F-0DCE-4433-C400-35F203E0E559}"/>
              </a:ext>
            </a:extLst>
          </p:cNvPr>
          <p:cNvSpPr txBox="1">
            <a:spLocks/>
          </p:cNvSpPr>
          <p:nvPr/>
        </p:nvSpPr>
        <p:spPr>
          <a:xfrm>
            <a:off x="115348" y="3861150"/>
            <a:ext cx="8913303" cy="27048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rgbClr val="595959"/>
              </a:buClr>
              <a:buSzPts val="2000"/>
              <a:buFont typeface="Arial" panose="020B0604020202020204" pitchFamily="34" charset="0"/>
              <a:buChar char="•"/>
            </a:pPr>
            <a:r>
              <a:rPr lang="en-US" sz="2000" dirty="0">
                <a:solidFill>
                  <a:srgbClr val="595959"/>
                </a:solidFill>
                <a:latin typeface="+mn-lt"/>
                <a:cs typeface="Arial"/>
              </a:rPr>
              <a:t>It is based on FHIR R4B and compliant with </a:t>
            </a:r>
            <a:r>
              <a:rPr lang="en-US" sz="2000" b="0" i="0" u="none" strike="noStrike" dirty="0">
                <a:effectLst/>
                <a:latin typeface="+mn-lt"/>
                <a:hlinkClick r:id="rId8"/>
              </a:rPr>
              <a:t>Subscriptions R5 Backport</a:t>
            </a:r>
            <a:endParaRPr lang="en-US" sz="2000" dirty="0">
              <a:solidFill>
                <a:srgbClr val="595959"/>
              </a:solidFill>
              <a:latin typeface="+mn-lt"/>
              <a:ea typeface="Arial"/>
              <a:cs typeface="Arial"/>
              <a:sym typeface="Arial"/>
            </a:endParaRPr>
          </a:p>
          <a:p>
            <a:pPr marL="342900" indent="-342900" algn="l">
              <a:spcBef>
                <a:spcPts val="0"/>
              </a:spcBef>
              <a:buClr>
                <a:srgbClr val="595959"/>
              </a:buClr>
              <a:buSzPts val="2000"/>
              <a:buFont typeface="Arial" panose="020B0604020202020204" pitchFamily="34" charset="0"/>
              <a:buChar char="•"/>
            </a:pPr>
            <a:r>
              <a:rPr lang="en-US" sz="2000" dirty="0">
                <a:solidFill>
                  <a:srgbClr val="595959"/>
                </a:solidFill>
                <a:latin typeface="Arial"/>
                <a:ea typeface="Arial"/>
                <a:cs typeface="Arial"/>
                <a:sym typeface="Arial"/>
              </a:rPr>
              <a:t>Volume 1: </a:t>
            </a:r>
            <a:r>
              <a:rPr lang="en-US" sz="1800" dirty="0">
                <a:solidFill>
                  <a:srgbClr val="595959"/>
                </a:solidFill>
                <a:latin typeface="Arial"/>
                <a:ea typeface="Arial"/>
                <a:cs typeface="Arial"/>
                <a:sym typeface="Arial"/>
              </a:rPr>
              <a:t>Actors, Transactions, and Options </a:t>
            </a:r>
          </a:p>
          <a:p>
            <a:pPr marL="800100" lvl="1" indent="-342900" algn="l">
              <a:spcBef>
                <a:spcPts val="0"/>
              </a:spcBef>
              <a:buClr>
                <a:srgbClr val="595959"/>
              </a:buClr>
              <a:buSzPts val="2000"/>
              <a:buFont typeface="Arial" panose="020B0604020202020204" pitchFamily="34" charset="0"/>
              <a:buChar char="•"/>
            </a:pPr>
            <a:r>
              <a:rPr lang="en-US" sz="1800" dirty="0" err="1">
                <a:solidFill>
                  <a:srgbClr val="595959"/>
                </a:solidFill>
                <a:latin typeface="Arial"/>
                <a:ea typeface="Arial"/>
                <a:cs typeface="Arial"/>
                <a:sym typeface="Arial"/>
              </a:rPr>
              <a:t>DocumentEntry</a:t>
            </a:r>
            <a:r>
              <a:rPr lang="en-US" sz="1800" dirty="0">
                <a:solidFill>
                  <a:srgbClr val="595959"/>
                </a:solidFill>
                <a:latin typeface="Arial"/>
                <a:ea typeface="Arial"/>
                <a:cs typeface="Arial"/>
                <a:sym typeface="Arial"/>
              </a:rPr>
              <a:t> and </a:t>
            </a:r>
            <a:r>
              <a:rPr lang="en-US" sz="1800" dirty="0" err="1">
                <a:solidFill>
                  <a:srgbClr val="595959"/>
                </a:solidFill>
                <a:latin typeface="Arial"/>
                <a:ea typeface="Arial"/>
                <a:cs typeface="Arial"/>
                <a:sym typeface="Arial"/>
              </a:rPr>
              <a:t>SubmissionSet</a:t>
            </a:r>
            <a:r>
              <a:rPr lang="en-US" sz="1800" dirty="0">
                <a:solidFill>
                  <a:srgbClr val="595959"/>
                </a:solidFill>
                <a:latin typeface="Arial"/>
                <a:ea typeface="Arial"/>
                <a:cs typeface="Arial"/>
                <a:sym typeface="Arial"/>
              </a:rPr>
              <a:t> creation</a:t>
            </a:r>
          </a:p>
          <a:p>
            <a:pPr marL="800100" lvl="1" indent="-342900" algn="l">
              <a:spcBef>
                <a:spcPts val="0"/>
              </a:spcBef>
              <a:buClr>
                <a:srgbClr val="595959"/>
              </a:buClr>
              <a:buSzPts val="2000"/>
              <a:buFont typeface="Arial" panose="020B0604020202020204" pitchFamily="34" charset="0"/>
              <a:buChar char="•"/>
            </a:pPr>
            <a:r>
              <a:rPr lang="en-US" sz="1800" dirty="0">
                <a:solidFill>
                  <a:srgbClr val="595959"/>
                </a:solidFill>
                <a:latin typeface="Arial"/>
                <a:cs typeface="Arial"/>
                <a:sym typeface="Arial"/>
              </a:rPr>
              <a:t>Options: Folder and different trigger events</a:t>
            </a:r>
          </a:p>
          <a:p>
            <a:pPr marL="800100" lvl="1" indent="-342900" algn="l">
              <a:spcBef>
                <a:spcPts val="0"/>
              </a:spcBef>
              <a:buClr>
                <a:srgbClr val="595959"/>
              </a:buClr>
              <a:buSzPts val="2000"/>
              <a:buFont typeface="Arial" panose="020B0604020202020204" pitchFamily="34" charset="0"/>
              <a:buChar char="•"/>
            </a:pPr>
            <a:r>
              <a:rPr lang="en-US" sz="1800" dirty="0">
                <a:solidFill>
                  <a:srgbClr val="595959"/>
                </a:solidFill>
                <a:latin typeface="Arial"/>
                <a:cs typeface="Arial"/>
                <a:sym typeface="Arial"/>
              </a:rPr>
              <a:t>Cross-Profile Consideration: different combination for grouping and implementations</a:t>
            </a:r>
          </a:p>
          <a:p>
            <a:pPr marL="342900" indent="-342900" algn="l">
              <a:spcBef>
                <a:spcPts val="0"/>
              </a:spcBef>
              <a:buClr>
                <a:srgbClr val="595959"/>
              </a:buClr>
              <a:buSzPts val="2000"/>
              <a:buFont typeface="Arial" panose="020B0604020202020204" pitchFamily="34" charset="0"/>
              <a:buChar char="•"/>
            </a:pPr>
            <a:r>
              <a:rPr lang="en-US" sz="2000" dirty="0">
                <a:solidFill>
                  <a:srgbClr val="595959"/>
                </a:solidFill>
                <a:latin typeface="Arial"/>
                <a:cs typeface="Arial"/>
                <a:sym typeface="Arial"/>
              </a:rPr>
              <a:t>Volume 2: </a:t>
            </a:r>
            <a:r>
              <a:rPr lang="en-US" sz="2000" dirty="0" err="1">
                <a:solidFill>
                  <a:srgbClr val="595959"/>
                </a:solidFill>
                <a:latin typeface="Arial"/>
                <a:cs typeface="Arial"/>
                <a:sym typeface="Arial"/>
              </a:rPr>
              <a:t>SubscriptionTopic</a:t>
            </a:r>
            <a:r>
              <a:rPr lang="en-US" sz="2000" dirty="0">
                <a:solidFill>
                  <a:srgbClr val="595959"/>
                </a:solidFill>
                <a:latin typeface="Arial"/>
                <a:cs typeface="Arial"/>
                <a:sym typeface="Arial"/>
              </a:rPr>
              <a:t>, Subscription, events, notification and search</a:t>
            </a:r>
          </a:p>
          <a:p>
            <a:pPr marL="342900" indent="-342900" algn="l">
              <a:spcBef>
                <a:spcPts val="0"/>
              </a:spcBef>
              <a:buClr>
                <a:srgbClr val="595959"/>
              </a:buClr>
              <a:buSzPts val="2000"/>
              <a:buFont typeface="Arial" panose="020B0604020202020204" pitchFamily="34" charset="0"/>
              <a:buChar char="•"/>
            </a:pPr>
            <a:r>
              <a:rPr lang="en-US" sz="2000" dirty="0">
                <a:solidFill>
                  <a:srgbClr val="595959"/>
                </a:solidFill>
                <a:latin typeface="Arial"/>
                <a:cs typeface="Arial"/>
                <a:sym typeface="Arial"/>
              </a:rPr>
              <a:t>Other: </a:t>
            </a:r>
            <a:r>
              <a:rPr lang="en-US" sz="1800" dirty="0">
                <a:solidFill>
                  <a:srgbClr val="595959"/>
                </a:solidFill>
                <a:latin typeface="Arial"/>
                <a:cs typeface="Arial"/>
                <a:sym typeface="Arial"/>
              </a:rPr>
              <a:t>changes to the DSUB profile in order to extend DSUB with a </a:t>
            </a:r>
            <a:r>
              <a:rPr lang="en-US" sz="1800" dirty="0" err="1">
                <a:solidFill>
                  <a:srgbClr val="595959"/>
                </a:solidFill>
                <a:latin typeface="Arial"/>
                <a:cs typeface="Arial"/>
                <a:sym typeface="Arial"/>
              </a:rPr>
              <a:t>RESTfull</a:t>
            </a:r>
            <a:r>
              <a:rPr lang="en-US" sz="1800" dirty="0">
                <a:solidFill>
                  <a:srgbClr val="595959"/>
                </a:solidFill>
                <a:latin typeface="Arial"/>
                <a:cs typeface="Arial"/>
                <a:sym typeface="Arial"/>
              </a:rPr>
              <a:t> search functionality of the subscriptions</a:t>
            </a:r>
            <a:endParaRPr lang="en-US" sz="1800" dirty="0"/>
          </a:p>
        </p:txBody>
      </p:sp>
      <p:pic>
        <p:nvPicPr>
          <p:cNvPr id="6" name="Audio registrato">
            <a:hlinkClick r:id="" action="ppaction://media"/>
            <a:extLst>
              <a:ext uri="{FF2B5EF4-FFF2-40B4-BE49-F238E27FC236}">
                <a16:creationId xmlns:a16="http://schemas.microsoft.com/office/drawing/2014/main" id="{91CE972D-F1CA-1431-5385-2BB828CC1EA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924232" y="4375354"/>
            <a:ext cx="1097045" cy="1097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449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g2981a938d3a_0_15" descr="Background_Duo_266.jpg"/>
          <p:cNvPicPr preferRelativeResize="0"/>
          <p:nvPr/>
        </p:nvPicPr>
        <p:blipFill rotWithShape="1">
          <a:blip r:embed="rId5">
            <a:alphaModFix amt="60000"/>
          </a:blip>
          <a:srcRect/>
          <a:stretch/>
        </p:blipFill>
        <p:spPr>
          <a:xfrm>
            <a:off x="0" y="225752"/>
            <a:ext cx="9144002" cy="6858001"/>
          </a:xfrm>
          <a:prstGeom prst="rect">
            <a:avLst/>
          </a:prstGeom>
          <a:noFill/>
          <a:ln>
            <a:noFill/>
          </a:ln>
        </p:spPr>
      </p:pic>
      <p:sp>
        <p:nvSpPr>
          <p:cNvPr id="132" name="Google Shape;132;g2981a938d3a_0_15"/>
          <p:cNvSpPr txBox="1">
            <a:spLocks noGrp="1"/>
          </p:cNvSpPr>
          <p:nvPr>
            <p:ph type="ctrTitle"/>
          </p:nvPr>
        </p:nvSpPr>
        <p:spPr>
          <a:xfrm>
            <a:off x="685800" y="897793"/>
            <a:ext cx="7772400" cy="747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5A4099"/>
              </a:buClr>
              <a:buSzPts val="3000"/>
              <a:buFont typeface="Arial"/>
              <a:buNone/>
            </a:pPr>
            <a:r>
              <a:rPr lang="en-US" sz="3000" b="1">
                <a:solidFill>
                  <a:srgbClr val="5A4099"/>
                </a:solidFill>
                <a:latin typeface="Arial"/>
                <a:ea typeface="Arial"/>
                <a:cs typeface="Arial"/>
                <a:sym typeface="Arial"/>
              </a:rPr>
              <a:t>Open Issues</a:t>
            </a:r>
            <a:endParaRPr/>
          </a:p>
        </p:txBody>
      </p:sp>
      <p:sp>
        <p:nvSpPr>
          <p:cNvPr id="133" name="Google Shape;133;g2981a938d3a_0_15"/>
          <p:cNvSpPr txBox="1">
            <a:spLocks noGrp="1"/>
          </p:cNvSpPr>
          <p:nvPr>
            <p:ph type="subTitle" idx="1"/>
          </p:nvPr>
        </p:nvSpPr>
        <p:spPr>
          <a:xfrm>
            <a:off x="509250" y="1512429"/>
            <a:ext cx="8125500" cy="4721100"/>
          </a:xfrm>
          <a:prstGeom prst="rect">
            <a:avLst/>
          </a:prstGeom>
          <a:noFill/>
          <a:ln>
            <a:noFill/>
          </a:ln>
        </p:spPr>
        <p:txBody>
          <a:bodyPr spcFirstLastPara="1" wrap="square" lIns="91425" tIns="45700" rIns="91425" bIns="45700" anchor="t" anchorCtr="0">
            <a:noAutofit/>
          </a:bodyPr>
          <a:lstStyle/>
          <a:p>
            <a:pPr marL="457200" lvl="0" indent="-304165" algn="l" rtl="0">
              <a:lnSpc>
                <a:spcPct val="120000"/>
              </a:lnSpc>
              <a:spcBef>
                <a:spcPts val="1200"/>
              </a:spcBef>
              <a:spcAft>
                <a:spcPts val="0"/>
              </a:spcAft>
              <a:buClr>
                <a:srgbClr val="595959"/>
              </a:buClr>
              <a:buSzPct val="100000"/>
              <a:buFont typeface="Arial"/>
              <a:buChar char="●"/>
            </a:pPr>
            <a:r>
              <a:rPr lang="en-US" sz="1400" b="1" dirty="0">
                <a:solidFill>
                  <a:srgbClr val="595959"/>
                </a:solidFill>
                <a:latin typeface="Arial"/>
                <a:cs typeface="Arial"/>
                <a:sym typeface="Arial"/>
              </a:rPr>
              <a:t>DSUBm_001: </a:t>
            </a:r>
            <a:r>
              <a:rPr lang="en-US" sz="1400" dirty="0">
                <a:solidFill>
                  <a:srgbClr val="595959"/>
                </a:solidFill>
                <a:latin typeface="Arial"/>
                <a:cs typeface="Arial"/>
                <a:sym typeface="Arial"/>
              </a:rPr>
              <a:t>This Profile define a Subscription framework using R4B version of FHIR, in order to improve the subscription functional from the R4 version. Are there any compelling arguments to use R4 version of FHIR?</a:t>
            </a:r>
          </a:p>
          <a:p>
            <a:pPr indent="-304165" algn="l">
              <a:lnSpc>
                <a:spcPct val="120000"/>
              </a:lnSpc>
              <a:spcBef>
                <a:spcPts val="1200"/>
              </a:spcBef>
              <a:buClr>
                <a:srgbClr val="595959"/>
              </a:buClr>
              <a:buSzPct val="100000"/>
              <a:buFont typeface="Arial"/>
              <a:buChar char="●"/>
            </a:pPr>
            <a:r>
              <a:rPr lang="en-US" sz="1400" b="1" dirty="0">
                <a:solidFill>
                  <a:srgbClr val="595959"/>
                </a:solidFill>
                <a:latin typeface="Arial"/>
                <a:cs typeface="Arial"/>
                <a:sym typeface="Arial"/>
              </a:rPr>
              <a:t>DSUBm_003: </a:t>
            </a:r>
            <a:r>
              <a:rPr lang="en-US" sz="1400" dirty="0">
                <a:solidFill>
                  <a:srgbClr val="595959"/>
                </a:solidFill>
                <a:latin typeface="Arial"/>
                <a:cs typeface="Arial"/>
                <a:sym typeface="Arial"/>
              </a:rPr>
              <a:t>The </a:t>
            </a:r>
            <a:r>
              <a:rPr lang="en-US" sz="1400" dirty="0" err="1">
                <a:solidFill>
                  <a:srgbClr val="595959"/>
                </a:solidFill>
                <a:latin typeface="Arial"/>
                <a:cs typeface="Arial"/>
                <a:sym typeface="Arial"/>
              </a:rPr>
              <a:t>DUSBm</a:t>
            </a:r>
            <a:r>
              <a:rPr lang="en-US" sz="1400" dirty="0">
                <a:solidFill>
                  <a:srgbClr val="595959"/>
                </a:solidFill>
                <a:latin typeface="Arial"/>
                <a:cs typeface="Arial"/>
                <a:sym typeface="Arial"/>
              </a:rPr>
              <a:t> profile proposed a changes to the DSUB profile in order to extend DSUB with a </a:t>
            </a:r>
            <a:r>
              <a:rPr lang="en-US" sz="1400" dirty="0" err="1">
                <a:solidFill>
                  <a:srgbClr val="595959"/>
                </a:solidFill>
                <a:latin typeface="Arial"/>
                <a:cs typeface="Arial"/>
                <a:sym typeface="Arial"/>
              </a:rPr>
              <a:t>RESTfull</a:t>
            </a:r>
            <a:r>
              <a:rPr lang="en-US" sz="1400" dirty="0">
                <a:solidFill>
                  <a:srgbClr val="595959"/>
                </a:solidFill>
                <a:latin typeface="Arial"/>
                <a:cs typeface="Arial"/>
                <a:sym typeface="Arial"/>
              </a:rPr>
              <a:t> search functionality of the subscriptions. Is this functionality something useful to extend DSUB or the proposed change is too challenging?</a:t>
            </a:r>
            <a:endParaRPr lang="en-US" sz="1400" b="1" dirty="0">
              <a:solidFill>
                <a:srgbClr val="595959"/>
              </a:solidFill>
              <a:latin typeface="Arial"/>
              <a:ea typeface="Arial"/>
              <a:cs typeface="Arial"/>
              <a:sym typeface="Arial"/>
            </a:endParaRPr>
          </a:p>
          <a:p>
            <a:pPr lvl="0" indent="-304165" algn="l">
              <a:lnSpc>
                <a:spcPct val="120000"/>
              </a:lnSpc>
              <a:spcBef>
                <a:spcPts val="1200"/>
              </a:spcBef>
              <a:buClr>
                <a:srgbClr val="595959"/>
              </a:buClr>
              <a:buSzPct val="100000"/>
              <a:buFont typeface="Arial"/>
              <a:buChar char="●"/>
            </a:pPr>
            <a:r>
              <a:rPr lang="en-US" sz="1400" b="1" dirty="0">
                <a:solidFill>
                  <a:srgbClr val="595959"/>
                </a:solidFill>
                <a:latin typeface="Arial"/>
                <a:cs typeface="Arial"/>
                <a:sym typeface="Arial"/>
              </a:rPr>
              <a:t>DSUBm_004: </a:t>
            </a:r>
            <a:r>
              <a:rPr lang="en-US" sz="1400" dirty="0">
                <a:solidFill>
                  <a:srgbClr val="595959"/>
                </a:solidFill>
                <a:latin typeface="Arial"/>
                <a:cs typeface="Arial"/>
                <a:sym typeface="Arial"/>
              </a:rPr>
              <a:t>For the Resource Notify [ITI-112] transaction the </a:t>
            </a:r>
            <a:r>
              <a:rPr lang="en-US" sz="1400" dirty="0" err="1">
                <a:solidFill>
                  <a:srgbClr val="595959"/>
                </a:solidFill>
                <a:latin typeface="Arial"/>
                <a:cs typeface="Arial"/>
                <a:sym typeface="Arial"/>
              </a:rPr>
              <a:t>DSUBm</a:t>
            </a:r>
            <a:r>
              <a:rPr lang="en-US" sz="1400" dirty="0">
                <a:solidFill>
                  <a:srgbClr val="595959"/>
                </a:solidFill>
                <a:latin typeface="Arial"/>
                <a:cs typeface="Arial"/>
                <a:sym typeface="Arial"/>
              </a:rPr>
              <a:t> defines the expected action for the Resource Notification Broker in order to define a common way to manage errors and connection problems that may occur for all the different type of notifications. Considering the various infrastructure capabilities with which the subscription framework could be implemented, should the expected action be revised? Is it appropriate to define the number of attempts after the first error for the Heartbeat Notification Message and the Event Notification Message? Are there other points to focus on?</a:t>
            </a:r>
          </a:p>
        </p:txBody>
      </p:sp>
      <p:pic>
        <p:nvPicPr>
          <p:cNvPr id="134" name="Google Shape;134;g2981a938d3a_0_15" descr="ihe-logo.png"/>
          <p:cNvPicPr preferRelativeResize="0"/>
          <p:nvPr/>
        </p:nvPicPr>
        <p:blipFill rotWithShape="1">
          <a:blip r:embed="rId6">
            <a:alphaModFix/>
          </a:blip>
          <a:srcRect/>
          <a:stretch/>
        </p:blipFill>
        <p:spPr>
          <a:xfrm>
            <a:off x="617969" y="213052"/>
            <a:ext cx="2299751" cy="627336"/>
          </a:xfrm>
          <a:prstGeom prst="rect">
            <a:avLst/>
          </a:prstGeom>
          <a:noFill/>
          <a:ln>
            <a:noFill/>
          </a:ln>
        </p:spPr>
      </p:pic>
      <p:pic>
        <p:nvPicPr>
          <p:cNvPr id="6" name="Audio registrato">
            <a:hlinkClick r:id="" action="ppaction://media"/>
            <a:extLst>
              <a:ext uri="{FF2B5EF4-FFF2-40B4-BE49-F238E27FC236}">
                <a16:creationId xmlns:a16="http://schemas.microsoft.com/office/drawing/2014/main" id="{12C62042-8243-C25E-67EB-B0E06273BB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00335" y="5467743"/>
            <a:ext cx="1296359" cy="1296359"/>
          </a:xfrm>
          <a:prstGeom prst="rect">
            <a:avLst/>
          </a:prstGeom>
        </p:spPr>
      </p:pic>
    </p:spTree>
    <p:extLst>
      <p:ext uri="{BB962C8B-B14F-4D97-AF65-F5344CB8AC3E}">
        <p14:creationId xmlns:p14="http://schemas.microsoft.com/office/powerpoint/2010/main" val="127832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g2981a938d3a_0_15" descr="Background_Duo_266.jpg"/>
          <p:cNvPicPr preferRelativeResize="0"/>
          <p:nvPr/>
        </p:nvPicPr>
        <p:blipFill rotWithShape="1">
          <a:blip r:embed="rId5">
            <a:alphaModFix amt="60000"/>
          </a:blip>
          <a:srcRect/>
          <a:stretch/>
        </p:blipFill>
        <p:spPr>
          <a:xfrm>
            <a:off x="0" y="225752"/>
            <a:ext cx="9144002" cy="6858001"/>
          </a:xfrm>
          <a:prstGeom prst="rect">
            <a:avLst/>
          </a:prstGeom>
          <a:noFill/>
          <a:ln>
            <a:noFill/>
          </a:ln>
        </p:spPr>
      </p:pic>
      <p:sp>
        <p:nvSpPr>
          <p:cNvPr id="132" name="Google Shape;132;g2981a938d3a_0_15"/>
          <p:cNvSpPr txBox="1">
            <a:spLocks noGrp="1"/>
          </p:cNvSpPr>
          <p:nvPr>
            <p:ph type="ctrTitle"/>
          </p:nvPr>
        </p:nvSpPr>
        <p:spPr>
          <a:xfrm>
            <a:off x="685800" y="897793"/>
            <a:ext cx="7772400" cy="747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5A4099"/>
              </a:buClr>
              <a:buSzPts val="3000"/>
              <a:buFont typeface="Arial"/>
              <a:buNone/>
            </a:pPr>
            <a:r>
              <a:rPr lang="en-US" sz="3000" b="1">
                <a:solidFill>
                  <a:srgbClr val="5A4099"/>
                </a:solidFill>
                <a:latin typeface="Arial"/>
                <a:ea typeface="Arial"/>
                <a:cs typeface="Arial"/>
                <a:sym typeface="Arial"/>
              </a:rPr>
              <a:t>Open Issues</a:t>
            </a:r>
            <a:endParaRPr/>
          </a:p>
        </p:txBody>
      </p:sp>
      <p:sp>
        <p:nvSpPr>
          <p:cNvPr id="133" name="Google Shape;133;g2981a938d3a_0_15"/>
          <p:cNvSpPr txBox="1">
            <a:spLocks noGrp="1"/>
          </p:cNvSpPr>
          <p:nvPr>
            <p:ph type="subTitle" idx="1"/>
          </p:nvPr>
        </p:nvSpPr>
        <p:spPr>
          <a:xfrm>
            <a:off x="509250" y="1512429"/>
            <a:ext cx="8125500" cy="4721100"/>
          </a:xfrm>
          <a:prstGeom prst="rect">
            <a:avLst/>
          </a:prstGeom>
          <a:noFill/>
          <a:ln>
            <a:noFill/>
          </a:ln>
        </p:spPr>
        <p:txBody>
          <a:bodyPr spcFirstLastPara="1" wrap="square" lIns="91425" tIns="45700" rIns="91425" bIns="45700" anchor="t" anchorCtr="0">
            <a:normAutofit lnSpcReduction="10000"/>
          </a:bodyPr>
          <a:lstStyle/>
          <a:p>
            <a:pPr lvl="0" indent="-304165" algn="l">
              <a:lnSpc>
                <a:spcPct val="120000"/>
              </a:lnSpc>
              <a:spcBef>
                <a:spcPts val="1200"/>
              </a:spcBef>
              <a:buClr>
                <a:srgbClr val="595959"/>
              </a:buClr>
              <a:buSzPct val="100000"/>
              <a:buFont typeface="Arial"/>
              <a:buChar char="●"/>
            </a:pPr>
            <a:r>
              <a:rPr lang="en-US" sz="1400" b="1" dirty="0">
                <a:solidFill>
                  <a:srgbClr val="595959"/>
                </a:solidFill>
                <a:latin typeface="Arial"/>
                <a:cs typeface="Arial"/>
                <a:sym typeface="Arial"/>
              </a:rPr>
              <a:t>DSUBm_005: </a:t>
            </a:r>
            <a:r>
              <a:rPr lang="en-US" sz="1400" dirty="0">
                <a:solidFill>
                  <a:srgbClr val="595959"/>
                </a:solidFill>
                <a:latin typeface="Arial"/>
                <a:cs typeface="Arial"/>
                <a:sym typeface="Arial"/>
              </a:rPr>
              <a:t>The Resource Subscription Search [ITI-113] define the $events operation that permits to retrieve from the Resource Notification Broker the events associated to a Subscription. This operation could be use to retrieve punctually the missed event when, for example, a connection problem occur and the Resource Notification Recipient does note receive the notification. But, this operation requires the Resource Notification Broker to be capable of maintain previous events associated with the Subscriptions. Should the supporting of this operation be required for the Resource Notification Broker or should be maintain optional?</a:t>
            </a:r>
            <a:endParaRPr lang="en-US" sz="1400" dirty="0">
              <a:solidFill>
                <a:srgbClr val="595959"/>
              </a:solidFill>
              <a:latin typeface="Arial"/>
              <a:cs typeface="Arial"/>
              <a:sym typeface="Verdana"/>
            </a:endParaRPr>
          </a:p>
          <a:p>
            <a:pPr marL="457200" lvl="0" indent="-304165" algn="l" rtl="0">
              <a:lnSpc>
                <a:spcPct val="120000"/>
              </a:lnSpc>
              <a:spcBef>
                <a:spcPts val="1200"/>
              </a:spcBef>
              <a:spcAft>
                <a:spcPts val="0"/>
              </a:spcAft>
              <a:buClr>
                <a:srgbClr val="595959"/>
              </a:buClr>
              <a:buSzPct val="100000"/>
              <a:buFont typeface="Arial"/>
              <a:buChar char="●"/>
            </a:pPr>
            <a:r>
              <a:rPr lang="en-US" sz="1400" b="1" dirty="0">
                <a:solidFill>
                  <a:srgbClr val="595959"/>
                </a:solidFill>
                <a:latin typeface="Arial"/>
                <a:cs typeface="Arial"/>
                <a:sym typeface="Arial"/>
              </a:rPr>
              <a:t>DSUBm_007: </a:t>
            </a:r>
            <a:r>
              <a:rPr lang="en-US" sz="1400" dirty="0">
                <a:solidFill>
                  <a:srgbClr val="595959"/>
                </a:solidFill>
                <a:latin typeface="Arial"/>
                <a:cs typeface="Arial"/>
                <a:sym typeface="Arial"/>
              </a:rPr>
              <a:t>The </a:t>
            </a:r>
            <a:r>
              <a:rPr lang="en-US" sz="1400" dirty="0" err="1">
                <a:solidFill>
                  <a:srgbClr val="595959"/>
                </a:solidFill>
                <a:latin typeface="Arial"/>
                <a:cs typeface="Arial"/>
                <a:sym typeface="Arial"/>
              </a:rPr>
              <a:t>DSUBm</a:t>
            </a:r>
            <a:r>
              <a:rPr lang="en-US" sz="1400" dirty="0">
                <a:solidFill>
                  <a:srgbClr val="595959"/>
                </a:solidFill>
                <a:latin typeface="Arial"/>
                <a:cs typeface="Arial"/>
                <a:sym typeface="Arial"/>
              </a:rPr>
              <a:t> profile propose notifications in a push mechanism. The Extensions to the Document Metadata Subscription (DSUB) profile also include a pull modality for the notification. Should also the </a:t>
            </a:r>
            <a:r>
              <a:rPr lang="en-US" sz="1400" dirty="0" err="1">
                <a:solidFill>
                  <a:srgbClr val="595959"/>
                </a:solidFill>
                <a:latin typeface="Arial"/>
                <a:cs typeface="Arial"/>
                <a:sym typeface="Arial"/>
              </a:rPr>
              <a:t>DSUBm</a:t>
            </a:r>
            <a:r>
              <a:rPr lang="en-US" sz="1400" dirty="0">
                <a:solidFill>
                  <a:srgbClr val="595959"/>
                </a:solidFill>
                <a:latin typeface="Arial"/>
                <a:cs typeface="Arial"/>
                <a:sym typeface="Arial"/>
              </a:rPr>
              <a:t> profile include a Pull Notification mechanism or is it sufficient to search (</a:t>
            </a:r>
            <a:r>
              <a:rPr lang="en-US" sz="1400" dirty="0" err="1">
                <a:solidFill>
                  <a:srgbClr val="595959"/>
                </a:solidFill>
                <a:latin typeface="Arial"/>
                <a:cs typeface="Arial"/>
                <a:sym typeface="Arial"/>
              </a:rPr>
              <a:t>e.g</a:t>
            </a:r>
            <a:r>
              <a:rPr lang="en-US" sz="1400" dirty="0">
                <a:solidFill>
                  <a:srgbClr val="595959"/>
                </a:solidFill>
                <a:latin typeface="Arial"/>
                <a:cs typeface="Arial"/>
                <a:sym typeface="Arial"/>
              </a:rPr>
              <a:t> using Find Document Lists [ITI-66] or Find Document References [ITI-67] transactions) on the resources combining query parameters and proper interval of time? At the moment no specific request have been already submitted for this implementation. If the pull notification is needed and a real use case is provided, it is possible to send change proposal during the public comment period. We propose here a possible way to utilize a pure Pull Notification modality using the $events operation of the Resource Subscription Search [ITI-113] transaction. A possible use case is represented in the Open Issues page</a:t>
            </a:r>
            <a:r>
              <a:rPr lang="en-US" sz="1200" dirty="0">
                <a:solidFill>
                  <a:srgbClr val="595959"/>
                </a:solidFill>
                <a:latin typeface="Arial"/>
                <a:cs typeface="Arial"/>
                <a:sym typeface="Arial"/>
              </a:rPr>
              <a:t>.</a:t>
            </a:r>
            <a:endParaRPr sz="1200" dirty="0">
              <a:solidFill>
                <a:srgbClr val="595959"/>
              </a:solidFill>
              <a:latin typeface="Arial"/>
              <a:cs typeface="Arial"/>
              <a:sym typeface="Verdana"/>
            </a:endParaRPr>
          </a:p>
        </p:txBody>
      </p:sp>
      <p:pic>
        <p:nvPicPr>
          <p:cNvPr id="134" name="Google Shape;134;g2981a938d3a_0_15" descr="ihe-logo.png"/>
          <p:cNvPicPr preferRelativeResize="0"/>
          <p:nvPr/>
        </p:nvPicPr>
        <p:blipFill rotWithShape="1">
          <a:blip r:embed="rId6">
            <a:alphaModFix/>
          </a:blip>
          <a:srcRect/>
          <a:stretch/>
        </p:blipFill>
        <p:spPr>
          <a:xfrm>
            <a:off x="617969" y="213052"/>
            <a:ext cx="2299751" cy="627336"/>
          </a:xfrm>
          <a:prstGeom prst="rect">
            <a:avLst/>
          </a:prstGeom>
          <a:noFill/>
          <a:ln>
            <a:noFill/>
          </a:ln>
        </p:spPr>
      </p:pic>
      <p:pic>
        <p:nvPicPr>
          <p:cNvPr id="5" name="Audio registrato">
            <a:hlinkClick r:id="" action="ppaction://media"/>
            <a:extLst>
              <a:ext uri="{FF2B5EF4-FFF2-40B4-BE49-F238E27FC236}">
                <a16:creationId xmlns:a16="http://schemas.microsoft.com/office/drawing/2014/main" id="{702A8144-9483-10E4-600B-3DB1BD1BF1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34654" y="5905940"/>
            <a:ext cx="1123546" cy="1123546"/>
          </a:xfrm>
          <a:prstGeom prst="rect">
            <a:avLst/>
          </a:prstGeom>
        </p:spPr>
      </p:pic>
    </p:spTree>
    <p:extLst>
      <p:ext uri="{BB962C8B-B14F-4D97-AF65-F5344CB8AC3E}">
        <p14:creationId xmlns:p14="http://schemas.microsoft.com/office/powerpoint/2010/main" val="76074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a:solidFill>
                  <a:srgbClr val="5A4099"/>
                </a:solidFill>
              </a:rPr>
              <a:t>Public Comment</a:t>
            </a:r>
            <a:endParaRPr>
              <a:solidFill>
                <a:srgbClr val="5A4099"/>
              </a:solidFill>
            </a:endParaRPr>
          </a:p>
        </p:txBody>
      </p:sp>
      <p:sp>
        <p:nvSpPr>
          <p:cNvPr id="140" name="Google Shape;140;p1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fontScale="92500" lnSpcReduction="10000"/>
          </a:bodyPr>
          <a:lstStyle/>
          <a:p>
            <a:pPr lvl="0" indent="-431800">
              <a:spcBef>
                <a:spcPts val="0"/>
              </a:spcBef>
              <a:buClr>
                <a:srgbClr val="595959"/>
              </a:buClr>
              <a:buSzPts val="3200"/>
            </a:pPr>
            <a:r>
              <a:rPr lang="en-US" dirty="0">
                <a:solidFill>
                  <a:srgbClr val="595959"/>
                </a:solidFill>
              </a:rPr>
              <a:t>Public Comment Open Through </a:t>
            </a:r>
            <a:r>
              <a:rPr lang="en-US" b="1" dirty="0">
                <a:solidFill>
                  <a:srgbClr val="595959"/>
                </a:solidFill>
              </a:rPr>
              <a:t>12 January 2024</a:t>
            </a:r>
            <a:endParaRPr lang="en-US" b="1" dirty="0">
              <a:solidFill>
                <a:srgbClr val="595959"/>
              </a:solidFill>
              <a:hlinkClick r:id="rId5"/>
            </a:endParaRPr>
          </a:p>
          <a:p>
            <a:pPr lvl="0" indent="-431800">
              <a:spcBef>
                <a:spcPts val="0"/>
              </a:spcBef>
              <a:buClr>
                <a:srgbClr val="595959"/>
              </a:buClr>
              <a:buSzPts val="3200"/>
            </a:pPr>
            <a:r>
              <a:rPr lang="en-US" dirty="0">
                <a:solidFill>
                  <a:srgbClr val="595959"/>
                </a:solidFill>
                <a:hlinkClick r:id="rId5"/>
              </a:rPr>
              <a:t>https://profiles.ihe.net/ITI/DSUBm/1.0.0-comment/index.html</a:t>
            </a:r>
            <a:endParaRPr dirty="0">
              <a:solidFill>
                <a:srgbClr val="595959"/>
              </a:solidFill>
            </a:endParaRPr>
          </a:p>
          <a:p>
            <a:pPr marL="457200" lvl="0" indent="-431800" algn="l" rtl="0">
              <a:spcBef>
                <a:spcPts val="0"/>
              </a:spcBef>
              <a:spcAft>
                <a:spcPts val="0"/>
              </a:spcAft>
              <a:buClr>
                <a:srgbClr val="595959"/>
              </a:buClr>
              <a:buSzPts val="3200"/>
              <a:buChar char="•"/>
            </a:pPr>
            <a:r>
              <a:rPr lang="en-US" dirty="0">
                <a:solidFill>
                  <a:srgbClr val="595959"/>
                </a:solidFill>
              </a:rPr>
              <a:t>Please comment on the Open Issues</a:t>
            </a:r>
            <a:endParaRPr dirty="0">
              <a:solidFill>
                <a:srgbClr val="595959"/>
              </a:solidFill>
            </a:endParaRPr>
          </a:p>
          <a:p>
            <a:pPr marL="457200" lvl="0" indent="-431800" algn="l" rtl="0">
              <a:spcBef>
                <a:spcPts val="0"/>
              </a:spcBef>
              <a:spcAft>
                <a:spcPts val="0"/>
              </a:spcAft>
              <a:buClr>
                <a:srgbClr val="595959"/>
              </a:buClr>
              <a:buSzPts val="3200"/>
              <a:buChar char="•"/>
            </a:pPr>
            <a:r>
              <a:rPr lang="en-US" dirty="0">
                <a:solidFill>
                  <a:srgbClr val="595959"/>
                </a:solidFill>
              </a:rPr>
              <a:t>Please note any readability or quality issues</a:t>
            </a:r>
          </a:p>
          <a:p>
            <a:pPr marL="457200" lvl="0" indent="-431800" algn="l" rtl="0">
              <a:spcBef>
                <a:spcPts val="0"/>
              </a:spcBef>
              <a:spcAft>
                <a:spcPts val="0"/>
              </a:spcAft>
              <a:buClr>
                <a:srgbClr val="595959"/>
              </a:buClr>
              <a:buSzPts val="3200"/>
              <a:buChar char="•"/>
            </a:pPr>
            <a:r>
              <a:rPr lang="en-US" dirty="0">
                <a:solidFill>
                  <a:srgbClr val="595959"/>
                </a:solidFill>
              </a:rPr>
              <a:t>Please recommend better explanation, diagrams and figures</a:t>
            </a:r>
          </a:p>
          <a:p>
            <a:pPr marL="457200" lvl="0" indent="-431800" algn="l" rtl="0">
              <a:spcBef>
                <a:spcPts val="0"/>
              </a:spcBef>
              <a:spcAft>
                <a:spcPts val="0"/>
              </a:spcAft>
              <a:buClr>
                <a:srgbClr val="595959"/>
              </a:buClr>
              <a:buSzPts val="3200"/>
              <a:buChar char="•"/>
            </a:pPr>
            <a:endParaRPr lang="en-US" dirty="0">
              <a:solidFill>
                <a:srgbClr val="595959"/>
              </a:solidFill>
            </a:endParaRPr>
          </a:p>
          <a:p>
            <a:pPr lvl="0" indent="-431800">
              <a:spcBef>
                <a:spcPts val="0"/>
              </a:spcBef>
              <a:buClr>
                <a:srgbClr val="595959"/>
              </a:buClr>
              <a:buSzPts val="3200"/>
            </a:pPr>
            <a:r>
              <a:rPr lang="en-US" dirty="0">
                <a:solidFill>
                  <a:srgbClr val="595959"/>
                </a:solidFill>
              </a:rPr>
              <a:t>Feedback can be submitted at</a:t>
            </a:r>
          </a:p>
          <a:p>
            <a:pPr lvl="1" indent="-431800">
              <a:spcBef>
                <a:spcPts val="0"/>
              </a:spcBef>
              <a:buClr>
                <a:srgbClr val="595959"/>
              </a:buClr>
              <a:buSzPts val="3200"/>
            </a:pPr>
            <a:r>
              <a:rPr lang="en-US" dirty="0">
                <a:solidFill>
                  <a:srgbClr val="595959"/>
                </a:solidFill>
                <a:hlinkClick r:id="rId6"/>
              </a:rPr>
              <a:t>https://www.ihe.net/ITI_Public_Comments/ </a:t>
            </a:r>
            <a:endParaRPr lang="en-US" dirty="0">
              <a:solidFill>
                <a:srgbClr val="595959"/>
              </a:solidFill>
            </a:endParaRPr>
          </a:p>
          <a:p>
            <a:pPr lvl="1" indent="-431800">
              <a:spcBef>
                <a:spcPts val="0"/>
              </a:spcBef>
              <a:buClr>
                <a:srgbClr val="595959"/>
              </a:buClr>
              <a:buSzPts val="3200"/>
            </a:pPr>
            <a:r>
              <a:rPr lang="en-US" dirty="0">
                <a:solidFill>
                  <a:srgbClr val="595959"/>
                </a:solidFill>
                <a:hlinkClick r:id="rId7"/>
              </a:rPr>
              <a:t>https://github.com/IHE/ITI.DSUBm/issues</a:t>
            </a:r>
            <a:endParaRPr lang="en-US" dirty="0">
              <a:solidFill>
                <a:srgbClr val="595959"/>
              </a:solidFill>
            </a:endParaRPr>
          </a:p>
          <a:p>
            <a:pPr marL="457200" lvl="0" indent="-431800" algn="l" rtl="0">
              <a:spcBef>
                <a:spcPts val="0"/>
              </a:spcBef>
              <a:spcAft>
                <a:spcPts val="0"/>
              </a:spcAft>
              <a:buClr>
                <a:srgbClr val="595959"/>
              </a:buClr>
              <a:buSzPts val="3200"/>
              <a:buChar char="•"/>
            </a:pPr>
            <a:endParaRPr dirty="0">
              <a:solidFill>
                <a:srgbClr val="595959"/>
              </a:solidFill>
            </a:endParaRPr>
          </a:p>
          <a:p>
            <a:pPr marL="457200" lvl="0" indent="0" algn="l" rtl="0">
              <a:spcBef>
                <a:spcPts val="0"/>
              </a:spcBef>
              <a:spcAft>
                <a:spcPts val="0"/>
              </a:spcAft>
              <a:buNone/>
            </a:pPr>
            <a:endParaRPr dirty="0">
              <a:solidFill>
                <a:srgbClr val="595959"/>
              </a:solidFill>
            </a:endParaRPr>
          </a:p>
        </p:txBody>
      </p:sp>
      <p:pic>
        <p:nvPicPr>
          <p:cNvPr id="4" name="Audio registrato">
            <a:hlinkClick r:id="" action="ppaction://media"/>
            <a:extLst>
              <a:ext uri="{FF2B5EF4-FFF2-40B4-BE49-F238E27FC236}">
                <a16:creationId xmlns:a16="http://schemas.microsoft.com/office/drawing/2014/main" id="{EB8F4664-ED0D-BCBF-4B06-FBCFB9C30DB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495305" y="4211331"/>
            <a:ext cx="1191495" cy="1191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21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1418</TotalTime>
  <Words>1678</Words>
  <Application>Microsoft Office PowerPoint</Application>
  <PresentationFormat>Presentazione su schermo (4:3)</PresentationFormat>
  <Paragraphs>70</Paragraphs>
  <Slides>6</Slides>
  <Notes>6</Notes>
  <HiddenSlides>0</HiddenSlides>
  <MMClips>6</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6</vt:i4>
      </vt:variant>
    </vt:vector>
  </HeadingPairs>
  <TitlesOfParts>
    <vt:vector size="10" baseType="lpstr">
      <vt:lpstr>Arial</vt:lpstr>
      <vt:lpstr>Arial</vt:lpstr>
      <vt:lpstr>Calibri</vt:lpstr>
      <vt:lpstr>Office Theme</vt:lpstr>
      <vt:lpstr>Document Subscription for Mobile (DSUBm) Public Comment </vt:lpstr>
      <vt:lpstr>The Needs</vt:lpstr>
      <vt:lpstr>Major parts of DSUBm</vt:lpstr>
      <vt:lpstr>Open Issues</vt:lpstr>
      <vt:lpstr>Open Issues</vt:lpstr>
      <vt:lpstr>Public Comment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Subscription for Mobile (DSUBm) Public Comment </dc:title>
  <dc:creator>mstanits</dc:creator>
  <cp:lastModifiedBy>Gianluca Pavan</cp:lastModifiedBy>
  <cp:revision>40</cp:revision>
  <dcterms:created xsi:type="dcterms:W3CDTF">2011-05-17T16:43:13Z</dcterms:created>
  <dcterms:modified xsi:type="dcterms:W3CDTF">2023-11-20T19:52:27Z</dcterms:modified>
</cp:coreProperties>
</file>